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EFAC0039-F277-447B-969C-2F4ECFEC7802}" type="datetimeFigureOut">
              <a:rPr lang="en-GB" smtClean="0"/>
              <a:t>11/10/2012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239506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EFAC0039-F277-447B-969C-2F4ECFEC7802}" type="datetimeFigureOut">
              <a:rPr lang="en-GB" smtClean="0"/>
              <a:t>11/10/2012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104667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EFAC0039-F277-447B-969C-2F4ECFEC7802}" type="datetimeFigureOut">
              <a:rPr lang="en-GB" smtClean="0"/>
              <a:t>11/10/2012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25456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EFAC0039-F277-447B-969C-2F4ECFEC7802}" type="datetimeFigureOut">
              <a:rPr lang="en-GB" smtClean="0"/>
              <a:t>11/10/2012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315370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FAC0039-F277-447B-969C-2F4ECFEC7802}" type="datetimeFigureOut">
              <a:rPr lang="en-GB" smtClean="0"/>
              <a:t>11/10/2012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74710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FAC0039-F277-447B-969C-2F4ECFEC7802}" type="datetimeFigureOut">
              <a:rPr lang="en-GB" smtClean="0"/>
              <a:t>11/10/2012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50484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EFAC0039-F277-447B-969C-2F4ECFEC7802}" type="datetimeFigureOut">
              <a:rPr lang="en-GB" smtClean="0"/>
              <a:t>11/10/2012</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369972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EFAC0039-F277-447B-969C-2F4ECFEC7802}" type="datetimeFigureOut">
              <a:rPr lang="en-GB" smtClean="0"/>
              <a:t>11/10/2012</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306274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FAC0039-F277-447B-969C-2F4ECFEC7802}" type="datetimeFigureOut">
              <a:rPr lang="en-GB" smtClean="0"/>
              <a:t>11/10/2012</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2335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AC0039-F277-447B-969C-2F4ECFEC7802}" type="datetimeFigureOut">
              <a:rPr lang="en-GB" smtClean="0"/>
              <a:t>11/10/2012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76491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FAC0039-F277-447B-969C-2F4ECFEC7802}" type="datetimeFigureOut">
              <a:rPr lang="en-GB" smtClean="0"/>
              <a:t>11/10/2012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2D4D9D1-8E26-465B-A27C-CA97F6DD02F5}" type="slidenum">
              <a:rPr lang="en-GB" smtClean="0"/>
              <a:t>‹N›</a:t>
            </a:fld>
            <a:endParaRPr lang="en-GB"/>
          </a:p>
        </p:txBody>
      </p:sp>
    </p:spTree>
    <p:extLst>
      <p:ext uri="{BB962C8B-B14F-4D97-AF65-F5344CB8AC3E}">
        <p14:creationId xmlns:p14="http://schemas.microsoft.com/office/powerpoint/2010/main" val="78295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C0039-F277-447B-969C-2F4ECFEC7802}" type="datetimeFigureOut">
              <a:rPr lang="en-GB" smtClean="0"/>
              <a:t>11/10/2012</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4D9D1-8E26-465B-A27C-CA97F6DD02F5}" type="slidenum">
              <a:rPr lang="en-GB" smtClean="0"/>
              <a:t>‹N›</a:t>
            </a:fld>
            <a:endParaRPr lang="en-GB"/>
          </a:p>
        </p:txBody>
      </p:sp>
    </p:spTree>
    <p:extLst>
      <p:ext uri="{BB962C8B-B14F-4D97-AF65-F5344CB8AC3E}">
        <p14:creationId xmlns:p14="http://schemas.microsoft.com/office/powerpoint/2010/main" val="235204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file:///C:\My%20Documents\talks\dicty\2002\spirw.mpe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C:\Dieter\Texte\Vorlesung\SystemBioPhysik\013_BakterChemotaxis_Addon\MovieofFlagellarAsse.av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132856"/>
            <a:ext cx="8928992" cy="1569660"/>
          </a:xfrm>
          <a:prstGeom prst="rect">
            <a:avLst/>
          </a:prstGeom>
          <a:noFill/>
        </p:spPr>
        <p:txBody>
          <a:bodyPr wrap="square" rtlCol="0">
            <a:spAutoFit/>
          </a:bodyPr>
          <a:lstStyle/>
          <a:p>
            <a:r>
              <a:rPr lang="en-GB" sz="3200" b="1" i="1" dirty="0">
                <a:latin typeface="Comic Sans MS" pitchFamily="66" charset="0"/>
              </a:rPr>
              <a:t> </a:t>
            </a:r>
            <a:r>
              <a:rPr lang="en-GB" sz="3200" b="1" i="1" dirty="0" smtClean="0">
                <a:latin typeface="Comic Sans MS" pitchFamily="66" charset="0"/>
              </a:rPr>
              <a:t>           </a:t>
            </a:r>
            <a:r>
              <a:rPr lang="en-GB" sz="3200" b="1" i="1" u="sng" dirty="0" smtClean="0">
                <a:latin typeface="Comic Sans MS" pitchFamily="66" charset="0"/>
              </a:rPr>
              <a:t>Dai </a:t>
            </a:r>
            <a:r>
              <a:rPr lang="en-GB" sz="3200" b="1" i="1" u="sng" dirty="0" err="1" smtClean="0">
                <a:latin typeface="Comic Sans MS" pitchFamily="66" charset="0"/>
              </a:rPr>
              <a:t>batteri</a:t>
            </a:r>
            <a:r>
              <a:rPr lang="en-GB" sz="3200" b="1" i="1" u="sng" dirty="0" smtClean="0">
                <a:latin typeface="Comic Sans MS" pitchFamily="66" charset="0"/>
              </a:rPr>
              <a:t> </a:t>
            </a:r>
            <a:r>
              <a:rPr lang="en-GB" sz="3200" b="1" i="1" u="sng" dirty="0" err="1" smtClean="0">
                <a:latin typeface="Comic Sans MS" pitchFamily="66" charset="0"/>
              </a:rPr>
              <a:t>agli</a:t>
            </a:r>
            <a:r>
              <a:rPr lang="en-GB" sz="3200" b="1" i="1" u="sng" dirty="0" smtClean="0">
                <a:latin typeface="Comic Sans MS" pitchFamily="66" charset="0"/>
              </a:rPr>
              <a:t> </a:t>
            </a:r>
            <a:r>
              <a:rPr lang="en-GB" sz="3200" b="1" i="1" u="sng" dirty="0" err="1" smtClean="0">
                <a:latin typeface="Comic Sans MS" pitchFamily="66" charset="0"/>
              </a:rPr>
              <a:t>umani</a:t>
            </a:r>
            <a:r>
              <a:rPr lang="en-GB" sz="3200" b="1" i="1" u="sng" dirty="0" smtClean="0">
                <a:latin typeface="Comic Sans MS" pitchFamily="66" charset="0"/>
              </a:rPr>
              <a:t>: </a:t>
            </a:r>
          </a:p>
          <a:p>
            <a:r>
              <a:rPr lang="en-GB" sz="3200" b="1" i="1" u="sng" dirty="0">
                <a:latin typeface="Comic Sans MS" pitchFamily="66" charset="0"/>
              </a:rPr>
              <a:t> </a:t>
            </a:r>
            <a:r>
              <a:rPr lang="en-GB" sz="3200" b="1" i="1" u="sng" dirty="0" smtClean="0">
                <a:latin typeface="Comic Sans MS" pitchFamily="66" charset="0"/>
              </a:rPr>
              <a:t>        </a:t>
            </a:r>
          </a:p>
          <a:p>
            <a:r>
              <a:rPr lang="en-GB" sz="3200" b="1" i="1" dirty="0" smtClean="0">
                <a:latin typeface="Comic Sans MS" pitchFamily="66" charset="0"/>
              </a:rPr>
              <a:t>         </a:t>
            </a:r>
            <a:r>
              <a:rPr lang="en-GB" sz="3200" b="1" i="1" u="sng" dirty="0" err="1" smtClean="0">
                <a:latin typeface="Comic Sans MS" pitchFamily="66" charset="0"/>
              </a:rPr>
              <a:t>evoluzione</a:t>
            </a:r>
            <a:r>
              <a:rPr lang="en-GB" sz="3200" b="1" i="1" u="sng" dirty="0" smtClean="0">
                <a:latin typeface="Comic Sans MS" pitchFamily="66" charset="0"/>
              </a:rPr>
              <a:t> </a:t>
            </a:r>
            <a:r>
              <a:rPr lang="en-GB" sz="3200" b="1" i="1" u="sng" dirty="0" err="1" smtClean="0">
                <a:latin typeface="Comic Sans MS" pitchFamily="66" charset="0"/>
              </a:rPr>
              <a:t>dei</a:t>
            </a:r>
            <a:r>
              <a:rPr lang="en-GB" sz="3200" b="1" i="1" u="sng" dirty="0" smtClean="0">
                <a:latin typeface="Comic Sans MS" pitchFamily="66" charset="0"/>
              </a:rPr>
              <a:t> </a:t>
            </a:r>
            <a:r>
              <a:rPr lang="en-GB" sz="3200" b="1" i="1" u="sng" dirty="0" err="1" smtClean="0">
                <a:latin typeface="Comic Sans MS" pitchFamily="66" charset="0"/>
              </a:rPr>
              <a:t>comportamenti</a:t>
            </a:r>
            <a:r>
              <a:rPr lang="en-GB" sz="3200" b="1" i="1" u="sng" dirty="0" smtClean="0">
                <a:latin typeface="Comic Sans MS" pitchFamily="66" charset="0"/>
              </a:rPr>
              <a:t>      </a:t>
            </a:r>
            <a:endParaRPr lang="en-GB" sz="3200" b="1" i="1" u="sng" dirty="0">
              <a:latin typeface="Comic Sans MS" pitchFamily="66" charset="0"/>
            </a:endParaRPr>
          </a:p>
        </p:txBody>
      </p:sp>
    </p:spTree>
    <p:extLst>
      <p:ext uri="{BB962C8B-B14F-4D97-AF65-F5344CB8AC3E}">
        <p14:creationId xmlns:p14="http://schemas.microsoft.com/office/powerpoint/2010/main" val="386164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248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219200" y="4495800"/>
            <a:ext cx="3424807" cy="1200329"/>
          </a:xfrm>
          <a:prstGeom prst="rect">
            <a:avLst/>
          </a:prstGeom>
        </p:spPr>
        <p:txBody>
          <a:bodyPr wrap="square">
            <a:spAutoFit/>
          </a:bodyPr>
          <a:lstStyle/>
          <a:p>
            <a:r>
              <a:rPr lang="en-US" sz="2400" b="1" dirty="0" smtClean="0">
                <a:latin typeface="Comic Sans MS" pitchFamily="66" charset="0"/>
              </a:rPr>
              <a:t>  </a:t>
            </a:r>
            <a:r>
              <a:rPr lang="it-IT" sz="2400" b="1" dirty="0" smtClean="0">
                <a:latin typeface="Comic Sans MS" pitchFamily="66" charset="0"/>
              </a:rPr>
              <a:t>Nutrizione solitaria</a:t>
            </a:r>
          </a:p>
          <a:p>
            <a:r>
              <a:rPr lang="it-IT" sz="2400" b="1" dirty="0" smtClean="0">
                <a:latin typeface="Comic Sans MS" pitchFamily="66" charset="0"/>
              </a:rPr>
              <a:t>  N2 (</a:t>
            </a:r>
            <a:r>
              <a:rPr lang="it-IT" sz="2400" b="1" dirty="0" err="1" smtClean="0">
                <a:latin typeface="Comic Sans MS" pitchFamily="66" charset="0"/>
              </a:rPr>
              <a:t>England</a:t>
            </a:r>
            <a:r>
              <a:rPr lang="it-IT" sz="2400" b="1" dirty="0" smtClean="0">
                <a:latin typeface="Comic Sans MS" pitchFamily="66" charset="0"/>
              </a:rPr>
              <a:t>)</a:t>
            </a:r>
          </a:p>
          <a:p>
            <a:r>
              <a:rPr lang="it-IT" sz="2400" b="1" dirty="0" smtClean="0">
                <a:latin typeface="Comic Sans MS" pitchFamily="66" charset="0"/>
              </a:rPr>
              <a:t>  California</a:t>
            </a:r>
            <a:endParaRPr lang="it-IT" sz="2400" b="1" dirty="0">
              <a:latin typeface="Comic Sans MS" pitchFamily="66" charset="0"/>
            </a:endParaRPr>
          </a:p>
        </p:txBody>
      </p:sp>
      <p:sp>
        <p:nvSpPr>
          <p:cNvPr id="4" name="CasellaDiTesto 3"/>
          <p:cNvSpPr txBox="1"/>
          <p:nvPr/>
        </p:nvSpPr>
        <p:spPr>
          <a:xfrm>
            <a:off x="4644007" y="4495800"/>
            <a:ext cx="2823593" cy="830997"/>
          </a:xfrm>
          <a:prstGeom prst="rect">
            <a:avLst/>
          </a:prstGeom>
          <a:noFill/>
        </p:spPr>
        <p:txBody>
          <a:bodyPr wrap="square" rtlCol="0">
            <a:spAutoFit/>
          </a:bodyPr>
          <a:lstStyle/>
          <a:p>
            <a:r>
              <a:rPr lang="it-IT" sz="2400" b="1" dirty="0" smtClean="0">
                <a:latin typeface="Comic Sans MS" pitchFamily="66" charset="0"/>
                <a:cs typeface="Consolas" pitchFamily="49" charset="0"/>
              </a:rPr>
              <a:t>Nutrizione sociale</a:t>
            </a:r>
          </a:p>
          <a:p>
            <a:r>
              <a:rPr lang="it-IT" sz="2400" b="1" dirty="0" smtClean="0">
                <a:latin typeface="Comic Sans MS" pitchFamily="66" charset="0"/>
                <a:cs typeface="Consolas" pitchFamily="49" charset="0"/>
              </a:rPr>
              <a:t>RC301 (Germany</a:t>
            </a:r>
            <a:r>
              <a:rPr lang="en-US" sz="2400" b="1" dirty="0" smtClean="0">
                <a:latin typeface="Comic Sans MS" pitchFamily="66" charset="0"/>
                <a:cs typeface="Consolas" pitchFamily="49" charset="0"/>
              </a:rPr>
              <a:t>)</a:t>
            </a:r>
            <a:endParaRPr lang="en-US" sz="2400" b="1" dirty="0">
              <a:latin typeface="Comic Sans MS" pitchFamily="66" charset="0"/>
              <a:cs typeface="Consolas" pitchFamily="49" charset="0"/>
            </a:endParaRPr>
          </a:p>
        </p:txBody>
      </p:sp>
      <p:sp>
        <p:nvSpPr>
          <p:cNvPr id="5" name="CasellaDiTesto 4"/>
          <p:cNvSpPr txBox="1"/>
          <p:nvPr/>
        </p:nvSpPr>
        <p:spPr>
          <a:xfrm>
            <a:off x="1619737" y="6165303"/>
            <a:ext cx="5447325" cy="461665"/>
          </a:xfrm>
          <a:prstGeom prst="rect">
            <a:avLst/>
          </a:prstGeom>
          <a:noFill/>
        </p:spPr>
        <p:txBody>
          <a:bodyPr wrap="none" rtlCol="0">
            <a:spAutoFit/>
          </a:bodyPr>
          <a:lstStyle/>
          <a:p>
            <a:r>
              <a:rPr lang="it-IT" sz="2400" b="1" dirty="0" smtClean="0">
                <a:latin typeface="Comic Sans MS" pitchFamily="66" charset="0"/>
              </a:rPr>
              <a:t>Un esempio di socialità in un verme</a:t>
            </a:r>
            <a:endParaRPr lang="it-IT" sz="2400" b="1" dirty="0">
              <a:latin typeface="Comic Sans MS" pitchFamily="66" charset="0"/>
            </a:endParaRPr>
          </a:p>
        </p:txBody>
      </p:sp>
    </p:spTree>
    <p:extLst>
      <p:ext uri="{BB962C8B-B14F-4D97-AF65-F5344CB8AC3E}">
        <p14:creationId xmlns:p14="http://schemas.microsoft.com/office/powerpoint/2010/main" val="1377879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2819400" y="1828800"/>
            <a:ext cx="3429000" cy="1066800"/>
          </a:xfrm>
          <a:prstGeom prst="rtTriangle">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b="1">
              <a:latin typeface="Helvetica" charset="0"/>
            </a:endParaRPr>
          </a:p>
        </p:txBody>
      </p:sp>
      <p:sp>
        <p:nvSpPr>
          <p:cNvPr id="3" name="CasellaDiTesto 2"/>
          <p:cNvSpPr txBox="1"/>
          <p:nvPr/>
        </p:nvSpPr>
        <p:spPr>
          <a:xfrm>
            <a:off x="0" y="2064603"/>
            <a:ext cx="2699792" cy="830997"/>
          </a:xfrm>
          <a:prstGeom prst="rect">
            <a:avLst/>
          </a:prstGeom>
          <a:noFill/>
        </p:spPr>
        <p:txBody>
          <a:bodyPr wrap="square" rtlCol="0">
            <a:spAutoFit/>
          </a:bodyPr>
          <a:lstStyle/>
          <a:p>
            <a:pPr algn="ctr"/>
            <a:r>
              <a:rPr lang="en-US" sz="2400" b="1" dirty="0">
                <a:latin typeface="Helvetica" charset="0"/>
              </a:rPr>
              <a:t>Stress forte= </a:t>
            </a:r>
            <a:r>
              <a:rPr lang="en-US" sz="2400" b="1" dirty="0" err="1">
                <a:latin typeface="Helvetica" charset="0"/>
              </a:rPr>
              <a:t>sociale</a:t>
            </a:r>
            <a:endParaRPr lang="en-US" sz="2400" b="1" dirty="0">
              <a:latin typeface="Helvetica" charset="0"/>
            </a:endParaRPr>
          </a:p>
        </p:txBody>
      </p:sp>
      <p:sp>
        <p:nvSpPr>
          <p:cNvPr id="4" name="CasellaDiTesto 3"/>
          <p:cNvSpPr txBox="1"/>
          <p:nvPr/>
        </p:nvSpPr>
        <p:spPr>
          <a:xfrm>
            <a:off x="6588224" y="2069969"/>
            <a:ext cx="2555776" cy="830997"/>
          </a:xfrm>
          <a:prstGeom prst="rect">
            <a:avLst/>
          </a:prstGeom>
          <a:noFill/>
        </p:spPr>
        <p:txBody>
          <a:bodyPr wrap="square" rtlCol="0">
            <a:spAutoFit/>
          </a:bodyPr>
          <a:lstStyle/>
          <a:p>
            <a:pPr algn="ctr"/>
            <a:r>
              <a:rPr lang="en-US" sz="2400" b="1" dirty="0" err="1">
                <a:solidFill>
                  <a:srgbClr val="000066"/>
                </a:solidFill>
                <a:latin typeface="Helvetica" charset="0"/>
              </a:rPr>
              <a:t>Poco</a:t>
            </a:r>
            <a:r>
              <a:rPr lang="en-US" sz="2400" b="1" dirty="0">
                <a:solidFill>
                  <a:srgbClr val="000066"/>
                </a:solidFill>
                <a:latin typeface="Helvetica" charset="0"/>
              </a:rPr>
              <a:t> stress =</a:t>
            </a:r>
          </a:p>
          <a:p>
            <a:pPr algn="ctr"/>
            <a:r>
              <a:rPr lang="en-US" sz="2400" b="1" dirty="0" err="1">
                <a:solidFill>
                  <a:srgbClr val="000066"/>
                </a:solidFill>
                <a:latin typeface="Helvetica" charset="0"/>
              </a:rPr>
              <a:t>solitario</a:t>
            </a:r>
            <a:endParaRPr lang="en-US" sz="2400" b="1" dirty="0">
              <a:solidFill>
                <a:srgbClr val="000066"/>
              </a:solidFill>
              <a:latin typeface="Helvetica" charset="0"/>
            </a:endParaRPr>
          </a:p>
        </p:txBody>
      </p:sp>
      <p:sp>
        <p:nvSpPr>
          <p:cNvPr id="5" name="CasellaDiTesto 4"/>
          <p:cNvSpPr txBox="1"/>
          <p:nvPr/>
        </p:nvSpPr>
        <p:spPr>
          <a:xfrm>
            <a:off x="107504" y="0"/>
            <a:ext cx="9036496" cy="1569660"/>
          </a:xfrm>
          <a:prstGeom prst="rect">
            <a:avLst/>
          </a:prstGeom>
          <a:noFill/>
        </p:spPr>
        <p:txBody>
          <a:bodyPr wrap="square" rtlCol="0">
            <a:spAutoFit/>
          </a:bodyPr>
          <a:lstStyle/>
          <a:p>
            <a:r>
              <a:rPr lang="en-US" sz="2400" b="1" dirty="0">
                <a:latin typeface="Helvetica" charset="0"/>
              </a:rPr>
              <a:t> </a:t>
            </a:r>
            <a:r>
              <a:rPr lang="it-IT" sz="2400" b="1" dirty="0" smtClean="0">
                <a:latin typeface="Helvetica" charset="0"/>
              </a:rPr>
              <a:t>Il comportamento sociale </a:t>
            </a:r>
            <a:r>
              <a:rPr lang="it-IT" sz="2400" b="1" dirty="0" err="1" smtClean="0">
                <a:latin typeface="Helvetica" charset="0"/>
              </a:rPr>
              <a:t>é</a:t>
            </a:r>
            <a:r>
              <a:rPr lang="it-IT" sz="2400" b="1" dirty="0" smtClean="0">
                <a:latin typeface="Helvetica" charset="0"/>
              </a:rPr>
              <a:t> indotto da stress che però interagisce con il gene npr-1 per il recettore. Due mutanti diversi di questo gene hanno risposte diverse a uno stress moderato </a:t>
            </a:r>
            <a:endParaRPr lang="it-IT" sz="2400" dirty="0">
              <a:latin typeface="Comic Sans MS" pitchFamily="66" charset="0"/>
            </a:endParaRPr>
          </a:p>
        </p:txBody>
      </p:sp>
      <p:sp>
        <p:nvSpPr>
          <p:cNvPr id="6" name="CasellaDiTesto 5"/>
          <p:cNvSpPr txBox="1"/>
          <p:nvPr/>
        </p:nvSpPr>
        <p:spPr>
          <a:xfrm>
            <a:off x="107504" y="3645024"/>
            <a:ext cx="9036496" cy="1938992"/>
          </a:xfrm>
          <a:prstGeom prst="rect">
            <a:avLst/>
          </a:prstGeom>
          <a:noFill/>
        </p:spPr>
        <p:txBody>
          <a:bodyPr wrap="square" rtlCol="0">
            <a:spAutoFit/>
          </a:bodyPr>
          <a:lstStyle/>
          <a:p>
            <a:pPr algn="ctr"/>
            <a:r>
              <a:rPr lang="en-US" sz="2400" b="1" dirty="0">
                <a:latin typeface="Helvetica" charset="0"/>
              </a:rPr>
              <a:t>Sotto stress moderato</a:t>
            </a:r>
          </a:p>
          <a:p>
            <a:pPr algn="ctr"/>
            <a:endParaRPr lang="en-US" sz="2400" b="1" dirty="0">
              <a:latin typeface="Helvetica" charset="0"/>
            </a:endParaRPr>
          </a:p>
          <a:p>
            <a:pPr algn="ctr"/>
            <a:r>
              <a:rPr lang="it-IT" sz="2400" b="1" i="1" dirty="0" smtClean="0">
                <a:latin typeface="Helvetica" charset="0"/>
              </a:rPr>
              <a:t>Il ceppo npr-1(sociale) </a:t>
            </a:r>
            <a:r>
              <a:rPr lang="it-IT" sz="2400" b="1" dirty="0" err="1" smtClean="0">
                <a:latin typeface="Helvetica" charset="0"/>
              </a:rPr>
              <a:t>é</a:t>
            </a:r>
            <a:r>
              <a:rPr lang="it-IT" sz="2400" b="1" dirty="0" smtClean="0">
                <a:latin typeface="Helvetica" charset="0"/>
              </a:rPr>
              <a:t> stressato</a:t>
            </a:r>
          </a:p>
          <a:p>
            <a:pPr algn="ctr"/>
            <a:r>
              <a:rPr lang="it-IT" sz="2400" b="1" i="1" dirty="0" smtClean="0">
                <a:latin typeface="Helvetica" charset="0"/>
              </a:rPr>
              <a:t>Il ceppo npr-1(solitario) </a:t>
            </a:r>
            <a:r>
              <a:rPr lang="it-IT" sz="2400" b="1" dirty="0" smtClean="0">
                <a:latin typeface="Helvetica" charset="0"/>
              </a:rPr>
              <a:t>non lo </a:t>
            </a:r>
            <a:r>
              <a:rPr lang="it-IT" sz="2400" b="1" dirty="0" err="1" smtClean="0">
                <a:latin typeface="Helvetica" charset="0"/>
              </a:rPr>
              <a:t>é</a:t>
            </a:r>
            <a:endParaRPr lang="it-IT" sz="2400" b="1" dirty="0" smtClean="0">
              <a:latin typeface="Helvetica" charset="0"/>
            </a:endParaRPr>
          </a:p>
          <a:p>
            <a:endParaRPr lang="it-IT" sz="2400" dirty="0">
              <a:latin typeface="Comic Sans MS" pitchFamily="66" charset="0"/>
            </a:endParaRPr>
          </a:p>
        </p:txBody>
      </p:sp>
    </p:spTree>
    <p:extLst>
      <p:ext uri="{BB962C8B-B14F-4D97-AF65-F5344CB8AC3E}">
        <p14:creationId xmlns:p14="http://schemas.microsoft.com/office/powerpoint/2010/main" val="3432735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eberhard\dicty_talk\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977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My Documents\talks\dicty\2001\weijer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350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C:\My Documents\talks\dicty\2001\camp_rela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431" y="3501009"/>
            <a:ext cx="4096567" cy="332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pirw.mpeg">
            <a:hlinkClick r:id="" action="ppaction://media"/>
          </p:cNvPr>
          <p:cNvPicPr>
            <a:picLocks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0" y="3501009"/>
            <a:ext cx="5030918" cy="335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68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14"/>
            <a:ext cx="6287616" cy="46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2084" y="4687096"/>
            <a:ext cx="9111915" cy="2677656"/>
          </a:xfrm>
          <a:prstGeom prst="rect">
            <a:avLst/>
          </a:prstGeom>
          <a:noFill/>
        </p:spPr>
        <p:txBody>
          <a:bodyPr wrap="square" rtlCol="0">
            <a:spAutoFit/>
          </a:bodyPr>
          <a:lstStyle/>
          <a:p>
            <a:r>
              <a:rPr lang="it-IT" sz="2400" b="1" dirty="0" smtClean="0">
                <a:latin typeface="Comic Sans MS" pitchFamily="66" charset="0"/>
              </a:rPr>
              <a:t>La </a:t>
            </a:r>
            <a:r>
              <a:rPr lang="it-IT" sz="2400" b="1" dirty="0" err="1" smtClean="0">
                <a:latin typeface="Comic Sans MS" pitchFamily="66" charset="0"/>
              </a:rPr>
              <a:t>Drosophila</a:t>
            </a:r>
            <a:r>
              <a:rPr lang="it-IT" sz="2400" b="1" dirty="0" smtClean="0">
                <a:latin typeface="Comic Sans MS" pitchFamily="66" charset="0"/>
              </a:rPr>
              <a:t> è un insetto che è stato studiato molto dai genetisti perché ha un ciclo di vita corto. Per questo se ne conoscono molti mutanti. Ad </a:t>
            </a:r>
            <a:r>
              <a:rPr lang="it-IT" sz="2400" b="1" dirty="0" err="1" smtClean="0">
                <a:latin typeface="Comic Sans MS" pitchFamily="66" charset="0"/>
              </a:rPr>
              <a:t>esempio“Sluggish</a:t>
            </a:r>
            <a:r>
              <a:rPr lang="it-IT" sz="2400" b="1" dirty="0" smtClean="0">
                <a:latin typeface="Comic Sans MS" pitchFamily="66" charset="0"/>
              </a:rPr>
              <a:t>”, lento, “</a:t>
            </a:r>
            <a:r>
              <a:rPr lang="it-IT" sz="2400" b="1" dirty="0" err="1">
                <a:latin typeface="Comic Sans MS" pitchFamily="66" charset="0"/>
              </a:rPr>
              <a:t>Hyperkinetic</a:t>
            </a:r>
            <a:r>
              <a:rPr lang="it-IT" sz="2400" b="1" dirty="0" smtClean="0">
                <a:latin typeface="Comic Sans MS" pitchFamily="66" charset="0"/>
              </a:rPr>
              <a:t>”,veloce</a:t>
            </a:r>
            <a:r>
              <a:rPr lang="it-IT" sz="2400" b="1" dirty="0">
                <a:latin typeface="Comic Sans MS" pitchFamily="66" charset="0"/>
              </a:rPr>
              <a:t>,</a:t>
            </a:r>
            <a:r>
              <a:rPr lang="it-IT" sz="2400" b="1" dirty="0" smtClean="0">
                <a:latin typeface="Comic Sans MS" pitchFamily="66" charset="0"/>
              </a:rPr>
              <a:t>“</a:t>
            </a:r>
            <a:r>
              <a:rPr lang="it-IT" sz="2400" b="1" dirty="0" err="1" smtClean="0">
                <a:latin typeface="Comic Sans MS" pitchFamily="66" charset="0"/>
              </a:rPr>
              <a:t>Easily</a:t>
            </a:r>
            <a:r>
              <a:rPr lang="it-IT" sz="2400" b="1" dirty="0" smtClean="0">
                <a:latin typeface="Comic Sans MS" pitchFamily="66" charset="0"/>
              </a:rPr>
              <a:t> </a:t>
            </a:r>
            <a:r>
              <a:rPr lang="it-IT" sz="2400" b="1" dirty="0" err="1">
                <a:latin typeface="Comic Sans MS" pitchFamily="66" charset="0"/>
              </a:rPr>
              <a:t>shocked</a:t>
            </a:r>
            <a:r>
              <a:rPr lang="it-IT" sz="2400" b="1" dirty="0" smtClean="0">
                <a:latin typeface="Comic Sans MS" pitchFamily="66" charset="0"/>
              </a:rPr>
              <a:t>”, va in convulsioni in situazioni di conflitto, “</a:t>
            </a:r>
            <a:r>
              <a:rPr lang="it-IT" sz="2400" b="1" dirty="0" err="1">
                <a:latin typeface="Comic Sans MS" pitchFamily="66" charset="0"/>
              </a:rPr>
              <a:t>Drop</a:t>
            </a:r>
            <a:r>
              <a:rPr lang="it-IT" sz="2400" b="1" dirty="0">
                <a:latin typeface="Comic Sans MS" pitchFamily="66" charset="0"/>
              </a:rPr>
              <a:t> dead</a:t>
            </a:r>
            <a:r>
              <a:rPr lang="it-IT" sz="2400" b="1" dirty="0" smtClean="0">
                <a:latin typeface="Comic Sans MS" pitchFamily="66" charset="0"/>
              </a:rPr>
              <a:t>”, </a:t>
            </a:r>
            <a:r>
              <a:rPr lang="it-IT" sz="2400" b="1" dirty="0">
                <a:latin typeface="Comic Sans MS" pitchFamily="66" charset="0"/>
              </a:rPr>
              <a:t>Cammina e </a:t>
            </a:r>
            <a:r>
              <a:rPr lang="it-IT" sz="2400" b="1" dirty="0" smtClean="0">
                <a:latin typeface="Comic Sans MS" pitchFamily="66" charset="0"/>
              </a:rPr>
              <a:t>vola </a:t>
            </a:r>
            <a:r>
              <a:rPr lang="it-IT" sz="2400" b="1" dirty="0">
                <a:latin typeface="Comic Sans MS" pitchFamily="66" charset="0"/>
              </a:rPr>
              <a:t>per  </a:t>
            </a:r>
            <a:r>
              <a:rPr lang="it-IT" sz="2400" b="1" dirty="0" smtClean="0">
                <a:latin typeface="Comic Sans MS" pitchFamily="66" charset="0"/>
              </a:rPr>
              <a:t>pochi giorni e poi </a:t>
            </a:r>
            <a:r>
              <a:rPr lang="it-IT" sz="2400" b="1" dirty="0">
                <a:latin typeface="Comic Sans MS" pitchFamily="66" charset="0"/>
              </a:rPr>
              <a:t>cade e </a:t>
            </a:r>
            <a:r>
              <a:rPr lang="it-IT" sz="2400" b="1" dirty="0" smtClean="0">
                <a:latin typeface="Comic Sans MS" pitchFamily="66" charset="0"/>
              </a:rPr>
              <a:t>muore, ecc.</a:t>
            </a:r>
            <a:endParaRPr lang="it-IT" sz="2400" b="1" i="1" u="sng" dirty="0">
              <a:latin typeface="Comic Sans MS" pitchFamily="66" charset="0"/>
            </a:endParaRPr>
          </a:p>
          <a:p>
            <a:r>
              <a:rPr lang="it-IT" sz="2400" b="1" dirty="0" smtClean="0">
                <a:latin typeface="Comic Sans MS" pitchFamily="66" charset="0"/>
              </a:rPr>
              <a:t> </a:t>
            </a:r>
            <a:endParaRPr lang="it-IT" sz="2400" b="1" dirty="0">
              <a:latin typeface="Comic Sans MS" pitchFamily="66" charset="0"/>
            </a:endParaRPr>
          </a:p>
        </p:txBody>
      </p:sp>
    </p:spTree>
    <p:extLst>
      <p:ext uri="{BB962C8B-B14F-4D97-AF65-F5344CB8AC3E}">
        <p14:creationId xmlns:p14="http://schemas.microsoft.com/office/powerpoint/2010/main" val="3786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79512" y="6165304"/>
            <a:ext cx="2464136" cy="461665"/>
          </a:xfrm>
          <a:prstGeom prst="rect">
            <a:avLst/>
          </a:prstGeom>
          <a:noFill/>
        </p:spPr>
        <p:txBody>
          <a:bodyPr wrap="none" rtlCol="0">
            <a:spAutoFit/>
          </a:bodyPr>
          <a:lstStyle/>
          <a:p>
            <a:r>
              <a:rPr lang="it-IT" sz="2400" b="1" dirty="0">
                <a:latin typeface="Comic Sans MS" pitchFamily="66" charset="0"/>
              </a:rPr>
              <a:t>C</a:t>
            </a:r>
            <a:r>
              <a:rPr lang="it-IT" sz="2400" b="1" dirty="0" smtClean="0">
                <a:latin typeface="Comic Sans MS" pitchFamily="66" charset="0"/>
              </a:rPr>
              <a:t>orteggiamento</a:t>
            </a:r>
            <a:endParaRPr lang="it-IT" sz="2400" b="1" dirty="0">
              <a:latin typeface="Comic Sans MS" pitchFamily="66" charset="0"/>
            </a:endParaRPr>
          </a:p>
        </p:txBody>
      </p:sp>
    </p:spTree>
    <p:extLst>
      <p:ext uri="{BB962C8B-B14F-4D97-AF65-F5344CB8AC3E}">
        <p14:creationId xmlns:p14="http://schemas.microsoft.com/office/powerpoint/2010/main" val="280036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04664"/>
            <a:ext cx="2376264" cy="646331"/>
          </a:xfrm>
          <a:prstGeom prst="rect">
            <a:avLst/>
          </a:prstGeom>
          <a:noFill/>
        </p:spPr>
        <p:txBody>
          <a:bodyPr wrap="square" rtlCol="0">
            <a:spAutoFit/>
          </a:bodyPr>
          <a:lstStyle/>
          <a:p>
            <a:r>
              <a:rPr lang="it-IT" b="1" i="1" dirty="0">
                <a:latin typeface="Times" charset="0"/>
                <a:ea typeface="ＭＳ Ｐゴシック" charset="-128"/>
              </a:rPr>
              <a:t>Corteggiamento </a:t>
            </a:r>
            <a:r>
              <a:rPr lang="it-IT" b="1" i="1" dirty="0" err="1">
                <a:latin typeface="Times" charset="0"/>
                <a:ea typeface="ＭＳ Ｐゴシック" charset="-128"/>
              </a:rPr>
              <a:t>Drosophila</a:t>
            </a:r>
            <a:r>
              <a:rPr lang="en-US" b="1" dirty="0">
                <a:latin typeface="Times" charset="0"/>
                <a:ea typeface="ＭＳ Ｐゴシック" charset="-128"/>
              </a:rPr>
              <a:t> </a:t>
            </a:r>
          </a:p>
        </p:txBody>
      </p:sp>
      <p:sp>
        <p:nvSpPr>
          <p:cNvPr id="3" name="Rettangolo 2"/>
          <p:cNvSpPr/>
          <p:nvPr/>
        </p:nvSpPr>
        <p:spPr>
          <a:xfrm>
            <a:off x="1835696" y="1196752"/>
            <a:ext cx="2433230" cy="369332"/>
          </a:xfrm>
          <a:prstGeom prst="rect">
            <a:avLst/>
          </a:prstGeom>
        </p:spPr>
        <p:txBody>
          <a:bodyPr wrap="none">
            <a:spAutoFit/>
          </a:bodyPr>
          <a:lstStyle/>
          <a:p>
            <a:r>
              <a:rPr lang="en-US" b="1" dirty="0">
                <a:latin typeface="Times" charset="0"/>
                <a:ea typeface="ＭＳ Ｐゴシック" charset="-128"/>
              </a:rPr>
              <a:t>Transformer gene (</a:t>
            </a:r>
            <a:r>
              <a:rPr lang="en-US" b="1" i="1" dirty="0" err="1">
                <a:latin typeface="Times" charset="0"/>
                <a:ea typeface="ＭＳ Ｐゴシック" charset="-128"/>
              </a:rPr>
              <a:t>tra</a:t>
            </a:r>
            <a:r>
              <a:rPr lang="en-US" dirty="0">
                <a:solidFill>
                  <a:schemeClr val="bg1"/>
                </a:solidFill>
                <a:latin typeface="Times" charset="0"/>
                <a:ea typeface="ＭＳ Ｐゴシック" charset="-128"/>
              </a:rPr>
              <a:t>)</a:t>
            </a:r>
          </a:p>
        </p:txBody>
      </p:sp>
      <p:sp>
        <p:nvSpPr>
          <p:cNvPr id="4" name="Rettangolo 3"/>
          <p:cNvSpPr/>
          <p:nvPr/>
        </p:nvSpPr>
        <p:spPr>
          <a:xfrm>
            <a:off x="3275856" y="2276872"/>
            <a:ext cx="1531188" cy="369332"/>
          </a:xfrm>
          <a:prstGeom prst="rect">
            <a:avLst/>
          </a:prstGeom>
        </p:spPr>
        <p:txBody>
          <a:bodyPr wrap="none">
            <a:spAutoFit/>
          </a:bodyPr>
          <a:lstStyle/>
          <a:p>
            <a:r>
              <a:rPr lang="it-IT" b="1" dirty="0">
                <a:latin typeface="Times" charset="0"/>
                <a:ea typeface="ＭＳ Ｐゴシック" charset="-128"/>
              </a:rPr>
              <a:t>Influenza  </a:t>
            </a:r>
            <a:r>
              <a:rPr lang="it-IT" b="1" i="1" dirty="0" err="1">
                <a:latin typeface="Times" charset="0"/>
                <a:ea typeface="ＭＳ Ｐゴシック" charset="-128"/>
              </a:rPr>
              <a:t>fru</a:t>
            </a:r>
            <a:endParaRPr lang="it-IT" b="1" dirty="0">
              <a:latin typeface="Times" charset="0"/>
              <a:ea typeface="ＭＳ Ｐゴシック" charset="-128"/>
            </a:endParaRPr>
          </a:p>
        </p:txBody>
      </p:sp>
      <p:sp>
        <p:nvSpPr>
          <p:cNvPr id="5" name="Rettangolo 4"/>
          <p:cNvSpPr/>
          <p:nvPr/>
        </p:nvSpPr>
        <p:spPr>
          <a:xfrm>
            <a:off x="2286000" y="3105835"/>
            <a:ext cx="4572000" cy="646331"/>
          </a:xfrm>
          <a:prstGeom prst="rect">
            <a:avLst/>
          </a:prstGeom>
        </p:spPr>
        <p:txBody>
          <a:bodyPr>
            <a:spAutoFit/>
          </a:bodyPr>
          <a:lstStyle/>
          <a:p>
            <a:r>
              <a:rPr lang="it-IT" b="1" dirty="0">
                <a:latin typeface="Times" charset="0"/>
                <a:ea typeface="ＭＳ Ｐゴシック" charset="-128"/>
              </a:rPr>
              <a:t>Influenza i geni che costruiscono </a:t>
            </a:r>
            <a:r>
              <a:rPr lang="it-IT" b="1" dirty="0" smtClean="0">
                <a:latin typeface="Times" charset="0"/>
                <a:ea typeface="ＭＳ Ｐゴシック" charset="-128"/>
              </a:rPr>
              <a:t>i </a:t>
            </a:r>
            <a:r>
              <a:rPr lang="it-IT" b="1" dirty="0">
                <a:latin typeface="Times" charset="0"/>
                <a:ea typeface="ＭＳ Ｐゴシック" charset="-128"/>
              </a:rPr>
              <a:t>circuiti neurali e la determinazione del sesso</a:t>
            </a:r>
            <a:r>
              <a:rPr lang="it-IT" dirty="0">
                <a:latin typeface="Times" charset="0"/>
                <a:ea typeface="ＭＳ Ｐゴシック" charset="-128"/>
              </a:rPr>
              <a:t>.</a:t>
            </a:r>
          </a:p>
        </p:txBody>
      </p:sp>
      <p:sp>
        <p:nvSpPr>
          <p:cNvPr id="6" name="Rettangolo 5"/>
          <p:cNvSpPr/>
          <p:nvPr/>
        </p:nvSpPr>
        <p:spPr>
          <a:xfrm>
            <a:off x="4283968" y="4437112"/>
            <a:ext cx="3489097" cy="369332"/>
          </a:xfrm>
          <a:prstGeom prst="rect">
            <a:avLst/>
          </a:prstGeom>
        </p:spPr>
        <p:txBody>
          <a:bodyPr wrap="none">
            <a:spAutoFit/>
          </a:bodyPr>
          <a:lstStyle/>
          <a:p>
            <a:r>
              <a:rPr lang="it-IT" b="1" dirty="0">
                <a:latin typeface="Times" charset="0"/>
                <a:ea typeface="ＭＳ Ｐゴシック" charset="-128"/>
              </a:rPr>
              <a:t>Nelle femmine </a:t>
            </a:r>
            <a:r>
              <a:rPr lang="it-IT" b="1" dirty="0" smtClean="0">
                <a:latin typeface="Times" charset="0"/>
                <a:ea typeface="ＭＳ Ｐゴシック" charset="-128"/>
              </a:rPr>
              <a:t>i </a:t>
            </a:r>
            <a:r>
              <a:rPr lang="it-IT" b="1" dirty="0">
                <a:latin typeface="Times" charset="0"/>
                <a:ea typeface="ＭＳ Ｐゴシック" charset="-128"/>
              </a:rPr>
              <a:t>neuroni muoiono</a:t>
            </a:r>
          </a:p>
        </p:txBody>
      </p:sp>
      <p:sp>
        <p:nvSpPr>
          <p:cNvPr id="7" name="Rettangolo 6"/>
          <p:cNvSpPr/>
          <p:nvPr/>
        </p:nvSpPr>
        <p:spPr>
          <a:xfrm>
            <a:off x="179512" y="4483278"/>
            <a:ext cx="2664296" cy="646331"/>
          </a:xfrm>
          <a:prstGeom prst="rect">
            <a:avLst/>
          </a:prstGeom>
        </p:spPr>
        <p:txBody>
          <a:bodyPr wrap="square">
            <a:spAutoFit/>
          </a:bodyPr>
          <a:lstStyle/>
          <a:p>
            <a:r>
              <a:rPr lang="it-IT" b="1" dirty="0">
                <a:latin typeface="Times" charset="0"/>
                <a:ea typeface="ＭＳ Ｐゴシック" charset="-128"/>
              </a:rPr>
              <a:t>Gruppo di neuroni che esprimono </a:t>
            </a:r>
            <a:r>
              <a:rPr lang="it-IT" b="1" i="1" dirty="0" err="1">
                <a:latin typeface="Times" charset="0"/>
                <a:ea typeface="ＭＳ Ｐゴシック" charset="-128"/>
              </a:rPr>
              <a:t>fru</a:t>
            </a:r>
            <a:r>
              <a:rPr lang="it-IT" b="1" i="1" dirty="0">
                <a:latin typeface="Times" charset="0"/>
                <a:ea typeface="ＭＳ Ｐゴシック" charset="-128"/>
              </a:rPr>
              <a:t> nei maschi </a:t>
            </a:r>
            <a:endParaRPr lang="it-IT" b="1" dirty="0">
              <a:latin typeface="Times" charset="0"/>
              <a:ea typeface="ＭＳ Ｐゴシック" charset="-128"/>
            </a:endParaRPr>
          </a:p>
        </p:txBody>
      </p:sp>
      <p:sp>
        <p:nvSpPr>
          <p:cNvPr id="8" name="Rettangolo 7"/>
          <p:cNvSpPr/>
          <p:nvPr/>
        </p:nvSpPr>
        <p:spPr>
          <a:xfrm>
            <a:off x="269776" y="5733256"/>
            <a:ext cx="4572000" cy="923330"/>
          </a:xfrm>
          <a:prstGeom prst="rect">
            <a:avLst/>
          </a:prstGeom>
        </p:spPr>
        <p:txBody>
          <a:bodyPr>
            <a:spAutoFit/>
          </a:bodyPr>
          <a:lstStyle/>
          <a:p>
            <a:r>
              <a:rPr lang="it-IT" b="1" dirty="0">
                <a:latin typeface="Times" charset="0"/>
                <a:ea typeface="ＭＳ Ｐゴシック" charset="-128"/>
              </a:rPr>
              <a:t>E’ espresso in ~1.5% dei neuroni Ma in tutti o i neuroni sensoriali </a:t>
            </a:r>
            <a:r>
              <a:rPr lang="it-IT" b="1" dirty="0" err="1">
                <a:latin typeface="Times" charset="0"/>
                <a:ea typeface="ＭＳ Ｐゴシック" charset="-128"/>
              </a:rPr>
              <a:t>é</a:t>
            </a:r>
            <a:r>
              <a:rPr lang="it-IT" b="1" dirty="0">
                <a:latin typeface="Times" charset="0"/>
                <a:ea typeface="ＭＳ Ｐゴシック" charset="-128"/>
              </a:rPr>
              <a:t> coinvolto nel corteggiamento</a:t>
            </a:r>
          </a:p>
        </p:txBody>
      </p:sp>
      <p:cxnSp>
        <p:nvCxnSpPr>
          <p:cNvPr id="10" name="Connettore 2 9"/>
          <p:cNvCxnSpPr/>
          <p:nvPr/>
        </p:nvCxnSpPr>
        <p:spPr>
          <a:xfrm>
            <a:off x="3052311" y="1566084"/>
            <a:ext cx="568972"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41707" y="2046039"/>
            <a:ext cx="1649973" cy="646331"/>
          </a:xfrm>
          <a:prstGeom prst="rect">
            <a:avLst/>
          </a:prstGeom>
        </p:spPr>
        <p:txBody>
          <a:bodyPr wrap="square">
            <a:spAutoFit/>
          </a:bodyPr>
          <a:lstStyle/>
          <a:p>
            <a:r>
              <a:rPr lang="it-IT" b="1" dirty="0">
                <a:latin typeface="Times" charset="0"/>
                <a:ea typeface="ＭＳ Ｐゴシック" charset="-128"/>
              </a:rPr>
              <a:t>Il </a:t>
            </a:r>
            <a:r>
              <a:rPr lang="it-IT" b="1" dirty="0" smtClean="0">
                <a:latin typeface="Times" charset="0"/>
                <a:ea typeface="ＭＳ Ｐゴシック" charset="-128"/>
              </a:rPr>
              <a:t>numero dei </a:t>
            </a:r>
            <a:r>
              <a:rPr lang="it-IT" b="1" dirty="0">
                <a:latin typeface="Times" charset="0"/>
                <a:ea typeface="ＭＳ Ｐゴシック" charset="-128"/>
              </a:rPr>
              <a:t>cromosomi X </a:t>
            </a:r>
          </a:p>
        </p:txBody>
      </p:sp>
      <p:cxnSp>
        <p:nvCxnSpPr>
          <p:cNvPr id="15" name="Connettore 2 14"/>
          <p:cNvCxnSpPr/>
          <p:nvPr/>
        </p:nvCxnSpPr>
        <p:spPr>
          <a:xfrm>
            <a:off x="1511660" y="2461538"/>
            <a:ext cx="15406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3779912" y="2692370"/>
            <a:ext cx="0" cy="413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4716016" y="3752166"/>
            <a:ext cx="648072" cy="684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a:off x="1979712" y="3933056"/>
            <a:ext cx="151216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1968860" y="5129609"/>
            <a:ext cx="228600" cy="615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347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068" y="1019636"/>
            <a:ext cx="5318661" cy="583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0" y="188639"/>
            <a:ext cx="8964488" cy="830997"/>
          </a:xfrm>
          <a:prstGeom prst="rect">
            <a:avLst/>
          </a:prstGeom>
        </p:spPr>
        <p:txBody>
          <a:bodyPr wrap="square">
            <a:spAutoFit/>
          </a:bodyPr>
          <a:lstStyle/>
          <a:p>
            <a:r>
              <a:rPr lang="en-US" sz="2400" b="1" dirty="0" err="1">
                <a:latin typeface="Comic Sans MS" pitchFamily="66" charset="0"/>
              </a:rPr>
              <a:t>Esperimenti</a:t>
            </a:r>
            <a:r>
              <a:rPr lang="en-US" sz="2400" b="1" dirty="0">
                <a:latin typeface="Comic Sans MS" pitchFamily="66" charset="0"/>
              </a:rPr>
              <a:t> di </a:t>
            </a:r>
            <a:r>
              <a:rPr lang="en-US" sz="2400" b="1" dirty="0" err="1">
                <a:latin typeface="Comic Sans MS" pitchFamily="66" charset="0"/>
              </a:rPr>
              <a:t>trasformazione</a:t>
            </a:r>
            <a:r>
              <a:rPr lang="en-US" sz="2400" b="1" dirty="0">
                <a:latin typeface="Comic Sans MS" pitchFamily="66" charset="0"/>
              </a:rPr>
              <a:t> </a:t>
            </a:r>
            <a:r>
              <a:rPr lang="en-US" sz="2400" b="1" dirty="0" err="1">
                <a:latin typeface="Comic Sans MS" pitchFamily="66" charset="0"/>
              </a:rPr>
              <a:t>dimostrano</a:t>
            </a:r>
            <a:r>
              <a:rPr lang="en-US" sz="2400" b="1" dirty="0">
                <a:latin typeface="Comic Sans MS" pitchFamily="66" charset="0"/>
              </a:rPr>
              <a:t> </a:t>
            </a:r>
            <a:r>
              <a:rPr lang="en-US" sz="2400" b="1" dirty="0" err="1">
                <a:latin typeface="Comic Sans MS" pitchFamily="66" charset="0"/>
              </a:rPr>
              <a:t>che</a:t>
            </a:r>
            <a:r>
              <a:rPr lang="en-US" sz="2400" b="1" dirty="0">
                <a:latin typeface="Comic Sans MS" pitchFamily="66" charset="0"/>
              </a:rPr>
              <a:t> </a:t>
            </a:r>
            <a:r>
              <a:rPr lang="en-US" sz="2400" b="1" i="1" dirty="0">
                <a:latin typeface="Comic Sans MS" pitchFamily="66" charset="0"/>
              </a:rPr>
              <a:t>per</a:t>
            </a:r>
            <a:r>
              <a:rPr lang="en-US" sz="2400" b="1" dirty="0">
                <a:latin typeface="Comic Sans MS" pitchFamily="66" charset="0"/>
              </a:rPr>
              <a:t> </a:t>
            </a:r>
            <a:r>
              <a:rPr lang="en-US" sz="2400" b="1" dirty="0" err="1">
                <a:latin typeface="Comic Sans MS" pitchFamily="66" charset="0"/>
              </a:rPr>
              <a:t>altera</a:t>
            </a:r>
            <a:r>
              <a:rPr lang="en-US" sz="2400" b="1" dirty="0">
                <a:latin typeface="Comic Sans MS" pitchFamily="66" charset="0"/>
              </a:rPr>
              <a:t> </a:t>
            </a:r>
            <a:r>
              <a:rPr lang="en-US" sz="2400" b="1" dirty="0" err="1">
                <a:latin typeface="Comic Sans MS" pitchFamily="66" charset="0"/>
              </a:rPr>
              <a:t>il</a:t>
            </a:r>
            <a:r>
              <a:rPr lang="en-US" sz="2400" b="1" dirty="0">
                <a:latin typeface="Comic Sans MS" pitchFamily="66" charset="0"/>
              </a:rPr>
              <a:t> </a:t>
            </a:r>
            <a:r>
              <a:rPr lang="en-US" sz="2400" b="1" dirty="0" err="1">
                <a:latin typeface="Comic Sans MS" pitchFamily="66" charset="0"/>
              </a:rPr>
              <a:t>corteggiamento</a:t>
            </a:r>
            <a:r>
              <a:rPr lang="en-US" sz="2400" b="1" dirty="0">
                <a:latin typeface="Comic Sans MS" pitchFamily="66" charset="0"/>
              </a:rPr>
              <a:t> di </a:t>
            </a:r>
            <a:r>
              <a:rPr lang="en-US" sz="2400" b="1" dirty="0" err="1">
                <a:latin typeface="Comic Sans MS" pitchFamily="66" charset="0"/>
              </a:rPr>
              <a:t>maschi</a:t>
            </a:r>
            <a:r>
              <a:rPr lang="en-US" sz="2400" b="1" dirty="0">
                <a:latin typeface="Comic Sans MS" pitchFamily="66" charset="0"/>
              </a:rPr>
              <a:t> </a:t>
            </a:r>
            <a:r>
              <a:rPr lang="en-US" sz="2400" b="1" dirty="0" err="1">
                <a:latin typeface="Comic Sans MS" pitchFamily="66" charset="0"/>
              </a:rPr>
              <a:t>di</a:t>
            </a:r>
            <a:r>
              <a:rPr lang="en-US" sz="2400" b="1" i="1" dirty="0" err="1">
                <a:latin typeface="Comic Sans MS" pitchFamily="66" charset="0"/>
              </a:rPr>
              <a:t>Drosophila</a:t>
            </a:r>
            <a:r>
              <a:rPr lang="en-US" sz="2400" b="1" dirty="0">
                <a:latin typeface="Comic Sans MS" pitchFamily="66" charset="0"/>
              </a:rPr>
              <a:t> </a:t>
            </a:r>
            <a:endParaRPr lang="it-IT" sz="2400" b="1" dirty="0">
              <a:latin typeface="Comic Sans MS" pitchFamily="66" charset="0"/>
            </a:endParaRPr>
          </a:p>
        </p:txBody>
      </p:sp>
      <p:sp>
        <p:nvSpPr>
          <p:cNvPr id="4" name="Rettangolo 3"/>
          <p:cNvSpPr/>
          <p:nvPr/>
        </p:nvSpPr>
        <p:spPr>
          <a:xfrm>
            <a:off x="19849" y="1484784"/>
            <a:ext cx="3826219" cy="4708981"/>
          </a:xfrm>
          <a:prstGeom prst="rect">
            <a:avLst/>
          </a:prstGeom>
        </p:spPr>
        <p:txBody>
          <a:bodyPr wrap="square">
            <a:spAutoFit/>
          </a:bodyPr>
          <a:lstStyle/>
          <a:p>
            <a:r>
              <a:rPr lang="en-US" sz="2000" b="1" i="1" dirty="0">
                <a:latin typeface="Comic Sans MS" pitchFamily="66" charset="0"/>
              </a:rPr>
              <a:t>D. melanogaster</a:t>
            </a:r>
            <a:r>
              <a:rPr lang="en-US" sz="2000" b="1" dirty="0">
                <a:latin typeface="Comic Sans MS" pitchFamily="66" charset="0"/>
              </a:rPr>
              <a:t> and </a:t>
            </a:r>
            <a:r>
              <a:rPr lang="en-US" sz="2000" b="1" i="1" dirty="0">
                <a:latin typeface="Comic Sans MS" pitchFamily="66" charset="0"/>
              </a:rPr>
              <a:t>D. </a:t>
            </a:r>
            <a:r>
              <a:rPr lang="en-US" sz="2000" b="1" i="1" dirty="0" err="1">
                <a:latin typeface="Comic Sans MS" pitchFamily="66" charset="0"/>
              </a:rPr>
              <a:t>simulans</a:t>
            </a:r>
            <a:r>
              <a:rPr lang="en-US" sz="2000" b="1" dirty="0">
                <a:latin typeface="Comic Sans MS" pitchFamily="66" charset="0"/>
              </a:rPr>
              <a:t> </a:t>
            </a:r>
            <a:r>
              <a:rPr lang="en-US" sz="2000" b="1" dirty="0" smtClean="0">
                <a:latin typeface="Comic Sans MS" pitchFamily="66" charset="0"/>
              </a:rPr>
              <a:t>.La </a:t>
            </a:r>
            <a:r>
              <a:rPr lang="en-US" sz="2000" b="1" dirty="0" err="1">
                <a:latin typeface="Comic Sans MS" pitchFamily="66" charset="0"/>
              </a:rPr>
              <a:t>durata</a:t>
            </a:r>
            <a:r>
              <a:rPr lang="en-US" sz="2000" b="1" dirty="0">
                <a:latin typeface="Comic Sans MS" pitchFamily="66" charset="0"/>
              </a:rPr>
              <a:t> </a:t>
            </a:r>
            <a:r>
              <a:rPr lang="en-US" sz="2000" b="1" dirty="0" err="1">
                <a:latin typeface="Comic Sans MS" pitchFamily="66" charset="0"/>
              </a:rPr>
              <a:t>dell’intervallo</a:t>
            </a:r>
            <a:r>
              <a:rPr lang="en-US" sz="2000" b="1" dirty="0">
                <a:latin typeface="Comic Sans MS" pitchFamily="66" charset="0"/>
              </a:rPr>
              <a:t> </a:t>
            </a:r>
            <a:r>
              <a:rPr lang="en-US" sz="2000" b="1" dirty="0" err="1">
                <a:latin typeface="Comic Sans MS" pitchFamily="66" charset="0"/>
              </a:rPr>
              <a:t>fra</a:t>
            </a:r>
            <a:r>
              <a:rPr lang="en-US" sz="2000" b="1" dirty="0">
                <a:latin typeface="Comic Sans MS" pitchFamily="66" charset="0"/>
              </a:rPr>
              <a:t> due </a:t>
            </a:r>
            <a:r>
              <a:rPr lang="en-US" sz="2000" b="1" dirty="0" err="1">
                <a:latin typeface="Comic Sans MS" pitchFamily="66" charset="0"/>
              </a:rPr>
              <a:t>impulsi</a:t>
            </a:r>
            <a:r>
              <a:rPr lang="en-US" sz="2000" b="1" dirty="0">
                <a:latin typeface="Comic Sans MS" pitchFamily="66" charset="0"/>
              </a:rPr>
              <a:t> </a:t>
            </a:r>
            <a:r>
              <a:rPr lang="en-US" sz="2000" b="1" dirty="0" err="1">
                <a:latin typeface="Comic Sans MS" pitchFamily="66" charset="0"/>
              </a:rPr>
              <a:t>nel</a:t>
            </a:r>
            <a:r>
              <a:rPr lang="en-US" sz="2000" b="1" dirty="0">
                <a:latin typeface="Comic Sans MS" pitchFamily="66" charset="0"/>
              </a:rPr>
              <a:t> canto di </a:t>
            </a:r>
            <a:r>
              <a:rPr lang="en-US" sz="2000" b="1" dirty="0" err="1">
                <a:latin typeface="Comic Sans MS" pitchFamily="66" charset="0"/>
              </a:rPr>
              <a:t>corteggiamento</a:t>
            </a:r>
            <a:r>
              <a:rPr lang="en-US" sz="2000" b="1" dirty="0">
                <a:latin typeface="Comic Sans MS" pitchFamily="66" charset="0"/>
              </a:rPr>
              <a:t> </a:t>
            </a:r>
            <a:r>
              <a:rPr lang="en-US" sz="2000" b="1" dirty="0" err="1">
                <a:latin typeface="Comic Sans MS" pitchFamily="66" charset="0"/>
              </a:rPr>
              <a:t>dei</a:t>
            </a:r>
            <a:r>
              <a:rPr lang="en-US" sz="2000" b="1" dirty="0">
                <a:latin typeface="Comic Sans MS" pitchFamily="66" charset="0"/>
              </a:rPr>
              <a:t> </a:t>
            </a:r>
            <a:r>
              <a:rPr lang="en-US" sz="2000" b="1" dirty="0" err="1">
                <a:latin typeface="Comic Sans MS" pitchFamily="66" charset="0"/>
              </a:rPr>
              <a:t>maschi</a:t>
            </a:r>
            <a:r>
              <a:rPr lang="en-US" sz="2000" b="1" dirty="0">
                <a:latin typeface="Comic Sans MS" pitchFamily="66" charset="0"/>
              </a:rPr>
              <a:t>.</a:t>
            </a:r>
          </a:p>
          <a:p>
            <a:endParaRPr lang="en-US" sz="2000" b="1" dirty="0">
              <a:latin typeface="Comic Sans MS" pitchFamily="66" charset="0"/>
            </a:endParaRPr>
          </a:p>
          <a:p>
            <a:r>
              <a:rPr lang="en-US" sz="2000" b="1" dirty="0">
                <a:latin typeface="Comic Sans MS" pitchFamily="66" charset="0"/>
              </a:rPr>
              <a:t>Le </a:t>
            </a:r>
            <a:r>
              <a:rPr lang="en-US" sz="2000" b="1" dirty="0" err="1">
                <a:latin typeface="Comic Sans MS" pitchFamily="66" charset="0"/>
              </a:rPr>
              <a:t>differenze</a:t>
            </a:r>
            <a:r>
              <a:rPr lang="en-US" sz="2000" b="1" dirty="0">
                <a:latin typeface="Comic Sans MS" pitchFamily="66" charset="0"/>
              </a:rPr>
              <a:t> </a:t>
            </a:r>
            <a:r>
              <a:rPr lang="en-US" sz="2000" b="1" dirty="0" err="1">
                <a:latin typeface="Comic Sans MS" pitchFamily="66" charset="0"/>
              </a:rPr>
              <a:t>si</a:t>
            </a:r>
            <a:r>
              <a:rPr lang="en-US" sz="2000" b="1" dirty="0">
                <a:latin typeface="Comic Sans MS" pitchFamily="66" charset="0"/>
              </a:rPr>
              <a:t> </a:t>
            </a:r>
            <a:r>
              <a:rPr lang="en-US" sz="2000" b="1" dirty="0" err="1">
                <a:latin typeface="Comic Sans MS" pitchFamily="66" charset="0"/>
              </a:rPr>
              <a:t>mantengono</a:t>
            </a:r>
            <a:r>
              <a:rPr lang="en-US" sz="2000" b="1" dirty="0">
                <a:latin typeface="Comic Sans MS" pitchFamily="66" charset="0"/>
              </a:rPr>
              <a:t> </a:t>
            </a:r>
            <a:r>
              <a:rPr lang="en-US" sz="2000" b="1" dirty="0" err="1">
                <a:latin typeface="Comic Sans MS" pitchFamily="66" charset="0"/>
              </a:rPr>
              <a:t>quando</a:t>
            </a:r>
            <a:r>
              <a:rPr lang="en-US" sz="2000" b="1" dirty="0">
                <a:latin typeface="Comic Sans MS" pitchFamily="66" charset="0"/>
              </a:rPr>
              <a:t> </a:t>
            </a:r>
            <a:r>
              <a:rPr lang="en-US" sz="2000" b="1" dirty="0" err="1">
                <a:latin typeface="Comic Sans MS" pitchFamily="66" charset="0"/>
              </a:rPr>
              <a:t>i</a:t>
            </a:r>
            <a:r>
              <a:rPr lang="en-US" sz="2000" b="1" dirty="0">
                <a:latin typeface="Comic Sans MS" pitchFamily="66" charset="0"/>
              </a:rPr>
              <a:t> </a:t>
            </a:r>
            <a:r>
              <a:rPr lang="en-US" sz="2000" b="1" dirty="0" err="1">
                <a:latin typeface="Comic Sans MS" pitchFamily="66" charset="0"/>
              </a:rPr>
              <a:t>mutanti</a:t>
            </a:r>
            <a:r>
              <a:rPr lang="en-US" sz="2000" b="1" dirty="0">
                <a:latin typeface="Comic Sans MS" pitchFamily="66" charset="0"/>
              </a:rPr>
              <a:t> </a:t>
            </a:r>
            <a:r>
              <a:rPr lang="en-US" sz="2000" b="1" dirty="0" smtClean="0">
                <a:latin typeface="Comic Sans MS" pitchFamily="66" charset="0"/>
              </a:rPr>
              <a:t>“</a:t>
            </a:r>
            <a:r>
              <a:rPr lang="en-US" sz="2000" b="1" i="1" dirty="0" err="1" smtClean="0">
                <a:latin typeface="Comic Sans MS" pitchFamily="66" charset="0"/>
              </a:rPr>
              <a:t>per</a:t>
            </a:r>
            <a:r>
              <a:rPr lang="en-US" sz="2000" b="1" i="1" baseline="30000" dirty="0" err="1" smtClean="0">
                <a:latin typeface="Comic Sans MS" pitchFamily="66" charset="0"/>
              </a:rPr>
              <a:t>o”</a:t>
            </a:r>
            <a:r>
              <a:rPr lang="en-US" sz="2000" b="1" dirty="0" err="1" smtClean="0">
                <a:latin typeface="Comic Sans MS" pitchFamily="66" charset="0"/>
              </a:rPr>
              <a:t>sono</a:t>
            </a:r>
            <a:r>
              <a:rPr lang="en-US" sz="2000" b="1" dirty="0" smtClean="0">
                <a:latin typeface="Comic Sans MS" pitchFamily="66" charset="0"/>
              </a:rPr>
              <a:t> </a:t>
            </a:r>
            <a:r>
              <a:rPr lang="en-US" sz="2000" b="1" dirty="0" err="1">
                <a:latin typeface="Comic Sans MS" pitchFamily="66" charset="0"/>
              </a:rPr>
              <a:t>trasformati</a:t>
            </a:r>
            <a:r>
              <a:rPr lang="en-US" sz="2000" b="1" dirty="0">
                <a:latin typeface="Comic Sans MS" pitchFamily="66" charset="0"/>
              </a:rPr>
              <a:t> con period </a:t>
            </a:r>
            <a:r>
              <a:rPr lang="en-US" sz="2000" b="1" dirty="0" err="1">
                <a:latin typeface="Comic Sans MS" pitchFamily="66" charset="0"/>
              </a:rPr>
              <a:t>della</a:t>
            </a:r>
            <a:r>
              <a:rPr lang="en-US" sz="2000" b="1" dirty="0">
                <a:latin typeface="Comic Sans MS" pitchFamily="66" charset="0"/>
              </a:rPr>
              <a:t> </a:t>
            </a:r>
            <a:r>
              <a:rPr lang="en-US" sz="2000" b="1" dirty="0" err="1">
                <a:latin typeface="Comic Sans MS" pitchFamily="66" charset="0"/>
              </a:rPr>
              <a:t>stessa</a:t>
            </a:r>
            <a:r>
              <a:rPr lang="en-US" sz="2000" b="1" dirty="0">
                <a:latin typeface="Comic Sans MS" pitchFamily="66" charset="0"/>
              </a:rPr>
              <a:t> specie.</a:t>
            </a:r>
          </a:p>
          <a:p>
            <a:endParaRPr lang="en-US" sz="2000" b="1" dirty="0">
              <a:latin typeface="Comic Sans MS" pitchFamily="66" charset="0"/>
            </a:endParaRPr>
          </a:p>
          <a:p>
            <a:r>
              <a:rPr lang="en-US" sz="2000" b="1" dirty="0">
                <a:latin typeface="Comic Sans MS" pitchFamily="66" charset="0"/>
              </a:rPr>
              <a:t>Se </a:t>
            </a:r>
            <a:r>
              <a:rPr lang="en-US" sz="2000" b="1" dirty="0" err="1">
                <a:latin typeface="Comic Sans MS" pitchFamily="66" charset="0"/>
              </a:rPr>
              <a:t>si</a:t>
            </a:r>
            <a:r>
              <a:rPr lang="en-US" sz="2000" b="1" dirty="0">
                <a:latin typeface="Comic Sans MS" pitchFamily="66" charset="0"/>
              </a:rPr>
              <a:t> </a:t>
            </a:r>
            <a:r>
              <a:rPr lang="en-US" sz="2000" b="1" dirty="0" err="1">
                <a:latin typeface="Comic Sans MS" pitchFamily="66" charset="0"/>
              </a:rPr>
              <a:t>usa</a:t>
            </a:r>
            <a:r>
              <a:rPr lang="en-US" sz="2000" b="1" dirty="0">
                <a:latin typeface="Comic Sans MS" pitchFamily="66" charset="0"/>
              </a:rPr>
              <a:t> </a:t>
            </a:r>
            <a:r>
              <a:rPr lang="en-US" sz="2000" b="1" dirty="0" smtClean="0">
                <a:latin typeface="Comic Sans MS" pitchFamily="66" charset="0"/>
              </a:rPr>
              <a:t>“un per” </a:t>
            </a:r>
            <a:r>
              <a:rPr lang="en-US" sz="2000" b="1" dirty="0" err="1" smtClean="0">
                <a:latin typeface="Comic Sans MS" pitchFamily="66" charset="0"/>
              </a:rPr>
              <a:t>dell’altra</a:t>
            </a:r>
            <a:r>
              <a:rPr lang="en-US" sz="2000" b="1" dirty="0" smtClean="0">
                <a:latin typeface="Comic Sans MS" pitchFamily="66" charset="0"/>
              </a:rPr>
              <a:t> </a:t>
            </a:r>
            <a:r>
              <a:rPr lang="en-US" sz="2000" b="1" dirty="0">
                <a:latin typeface="Comic Sans MS" pitchFamily="66" charset="0"/>
              </a:rPr>
              <a:t>specie </a:t>
            </a:r>
            <a:r>
              <a:rPr lang="en-US" sz="2000" b="1" dirty="0" err="1">
                <a:latin typeface="Comic Sans MS" pitchFamily="66" charset="0"/>
              </a:rPr>
              <a:t>il</a:t>
            </a:r>
            <a:r>
              <a:rPr lang="en-US" sz="2000" b="1" dirty="0">
                <a:latin typeface="Comic Sans MS" pitchFamily="66" charset="0"/>
              </a:rPr>
              <a:t> </a:t>
            </a:r>
            <a:r>
              <a:rPr lang="en-US" sz="2000" b="1" dirty="0" err="1">
                <a:latin typeface="Comic Sans MS" pitchFamily="66" charset="0"/>
              </a:rPr>
              <a:t>comportamento</a:t>
            </a:r>
            <a:r>
              <a:rPr lang="en-US" sz="2000" b="1" dirty="0">
                <a:latin typeface="Comic Sans MS" pitchFamily="66" charset="0"/>
              </a:rPr>
              <a:t> </a:t>
            </a:r>
            <a:r>
              <a:rPr lang="en-US" sz="2000" b="1" dirty="0" err="1">
                <a:latin typeface="Comic Sans MS" pitchFamily="66" charset="0"/>
              </a:rPr>
              <a:t>diventa</a:t>
            </a:r>
            <a:r>
              <a:rPr lang="en-US" sz="2000" b="1" dirty="0">
                <a:latin typeface="Comic Sans MS" pitchFamily="66" charset="0"/>
              </a:rPr>
              <a:t> simile a </a:t>
            </a:r>
            <a:r>
              <a:rPr lang="en-US" sz="2000" b="1" dirty="0" err="1">
                <a:latin typeface="Comic Sans MS" pitchFamily="66" charset="0"/>
              </a:rPr>
              <a:t>quello</a:t>
            </a:r>
            <a:r>
              <a:rPr lang="en-US" sz="2000" b="1" dirty="0">
                <a:latin typeface="Comic Sans MS" pitchFamily="66" charset="0"/>
              </a:rPr>
              <a:t> </a:t>
            </a:r>
            <a:r>
              <a:rPr lang="en-US" sz="2000" b="1" dirty="0" err="1">
                <a:latin typeface="Comic Sans MS" pitchFamily="66" charset="0"/>
              </a:rPr>
              <a:t>della</a:t>
            </a:r>
            <a:r>
              <a:rPr lang="en-US" sz="2000" b="1" dirty="0">
                <a:latin typeface="Comic Sans MS" pitchFamily="66" charset="0"/>
              </a:rPr>
              <a:t> </a:t>
            </a:r>
            <a:r>
              <a:rPr lang="en-US" sz="2000" b="1" dirty="0" err="1">
                <a:latin typeface="Comic Sans MS" pitchFamily="66" charset="0"/>
              </a:rPr>
              <a:t>donatrice</a:t>
            </a:r>
            <a:r>
              <a:rPr lang="en-US" dirty="0">
                <a:latin typeface="Times" charset="0"/>
              </a:rPr>
              <a:t>.</a:t>
            </a:r>
          </a:p>
        </p:txBody>
      </p:sp>
    </p:spTree>
    <p:extLst>
      <p:ext uri="{BB962C8B-B14F-4D97-AF65-F5344CB8AC3E}">
        <p14:creationId xmlns:p14="http://schemas.microsoft.com/office/powerpoint/2010/main" val="3546562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1760" y="3071"/>
            <a:ext cx="3680816" cy="461665"/>
          </a:xfrm>
          <a:prstGeom prst="rect">
            <a:avLst/>
          </a:prstGeom>
        </p:spPr>
        <p:txBody>
          <a:bodyPr wrap="none">
            <a:spAutoFit/>
          </a:bodyPr>
          <a:lstStyle/>
          <a:p>
            <a:r>
              <a:rPr lang="en-US" altLang="zh-TW" sz="2400" b="1" dirty="0" err="1">
                <a:latin typeface="Comic Sans MS" pitchFamily="66" charset="0"/>
                <a:ea typeface="PMingLiU" pitchFamily="18" charset="-120"/>
              </a:rPr>
              <a:t>Foraggiamento</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nelle</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api</a:t>
            </a:r>
            <a:endParaRPr lang="it-IT" sz="2400" b="1" dirty="0">
              <a:latin typeface="Comic Sans MS" pitchFamily="66" charset="0"/>
            </a:endParaRPr>
          </a:p>
        </p:txBody>
      </p:sp>
      <p:sp>
        <p:nvSpPr>
          <p:cNvPr id="3" name="Rettangolo 2"/>
          <p:cNvSpPr/>
          <p:nvPr/>
        </p:nvSpPr>
        <p:spPr>
          <a:xfrm>
            <a:off x="0" y="464736"/>
            <a:ext cx="9144000" cy="6001643"/>
          </a:xfrm>
          <a:prstGeom prst="rect">
            <a:avLst/>
          </a:prstGeom>
        </p:spPr>
        <p:txBody>
          <a:bodyPr wrap="square">
            <a:spAutoFit/>
          </a:bodyPr>
          <a:lstStyle/>
          <a:p>
            <a:r>
              <a:rPr lang="en-US" altLang="zh-TW" sz="2400" b="1" dirty="0">
                <a:latin typeface="Comic Sans MS" pitchFamily="66" charset="0"/>
                <a:ea typeface="PMingLiU" pitchFamily="18" charset="-120"/>
              </a:rPr>
              <a:t>Le </a:t>
            </a:r>
            <a:r>
              <a:rPr lang="en-US" altLang="zh-TW" sz="2400" b="1" dirty="0" err="1">
                <a:latin typeface="Comic Sans MS" pitchFamily="66" charset="0"/>
                <a:ea typeface="PMingLiU" pitchFamily="18" charset="-120"/>
              </a:rPr>
              <a:t>Drosofile</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foraggiano</a:t>
            </a:r>
            <a:r>
              <a:rPr lang="en-US" altLang="zh-TW" sz="2400" b="1" dirty="0">
                <a:latin typeface="Comic Sans MS" pitchFamily="66" charset="0"/>
                <a:ea typeface="PMingLiU" pitchFamily="18" charset="-120"/>
              </a:rPr>
              <a:t> per </a:t>
            </a:r>
            <a:r>
              <a:rPr lang="en-US" altLang="zh-TW" sz="2400" b="1" dirty="0" err="1">
                <a:latin typeface="Comic Sans MS" pitchFamily="66" charset="0"/>
                <a:ea typeface="PMingLiU" pitchFamily="18" charset="-120"/>
              </a:rPr>
              <a:t>soddisfare</a:t>
            </a:r>
            <a:r>
              <a:rPr lang="en-US" altLang="zh-TW" sz="2400" b="1" dirty="0">
                <a:latin typeface="Comic Sans MS" pitchFamily="66" charset="0"/>
                <a:ea typeface="PMingLiU" pitchFamily="18" charset="-120"/>
              </a:rPr>
              <a:t> la </a:t>
            </a:r>
            <a:r>
              <a:rPr lang="en-US" altLang="zh-TW" sz="2400" b="1" dirty="0" err="1">
                <a:latin typeface="Comic Sans MS" pitchFamily="66" charset="0"/>
                <a:ea typeface="PMingLiU" pitchFamily="18" charset="-120"/>
              </a:rPr>
              <a:t>loro</a:t>
            </a:r>
            <a:r>
              <a:rPr lang="en-US" altLang="zh-TW" sz="2400" b="1" dirty="0">
                <a:latin typeface="Comic Sans MS" pitchFamily="66" charset="0"/>
                <a:ea typeface="PMingLiU" pitchFamily="18" charset="-120"/>
              </a:rPr>
              <a:t> fame </a:t>
            </a:r>
            <a:r>
              <a:rPr lang="en-US" altLang="zh-TW" sz="2400" b="1" dirty="0" err="1">
                <a:latin typeface="Comic Sans MS" pitchFamily="66" charset="0"/>
                <a:ea typeface="PMingLiU" pitchFamily="18" charset="-120"/>
              </a:rPr>
              <a:t>mentre</a:t>
            </a:r>
            <a:r>
              <a:rPr lang="en-US" altLang="zh-TW" sz="2400" b="1" dirty="0">
                <a:latin typeface="Comic Sans MS" pitchFamily="66" charset="0"/>
                <a:ea typeface="PMingLiU" pitchFamily="18" charset="-120"/>
              </a:rPr>
              <a:t> le </a:t>
            </a:r>
            <a:r>
              <a:rPr lang="en-US" altLang="zh-TW" sz="2400" b="1" dirty="0" err="1">
                <a:latin typeface="Comic Sans MS" pitchFamily="66" charset="0"/>
                <a:ea typeface="PMingLiU" pitchFamily="18" charset="-120"/>
              </a:rPr>
              <a:t>api</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foraggiatrici</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lavorano</a:t>
            </a:r>
            <a:r>
              <a:rPr lang="en-US" altLang="zh-TW" sz="2400" b="1" dirty="0">
                <a:latin typeface="Comic Sans MS" pitchFamily="66" charset="0"/>
                <a:ea typeface="PMingLiU" pitchFamily="18" charset="-120"/>
              </a:rPr>
              <a:t> per </a:t>
            </a:r>
            <a:r>
              <a:rPr lang="en-US" altLang="zh-TW" sz="2400" b="1" dirty="0" err="1">
                <a:latin typeface="Comic Sans MS" pitchFamily="66" charset="0"/>
                <a:ea typeface="PMingLiU" pitchFamily="18" charset="-120"/>
              </a:rPr>
              <a:t>portare</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il</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cibo</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alle</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loro</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colonie</a:t>
            </a:r>
            <a:r>
              <a:rPr lang="en-US" altLang="zh-TW" sz="2400" b="1" dirty="0">
                <a:latin typeface="Comic Sans MS" pitchFamily="66" charset="0"/>
                <a:ea typeface="PMingLiU" pitchFamily="18" charset="-120"/>
              </a:rPr>
              <a:t> e la </a:t>
            </a:r>
            <a:r>
              <a:rPr lang="en-US" altLang="zh-TW" sz="2400" b="1" dirty="0" err="1">
                <a:latin typeface="Comic Sans MS" pitchFamily="66" charset="0"/>
                <a:ea typeface="PMingLiU" pitchFamily="18" charset="-120"/>
              </a:rPr>
              <a:t>loro</a:t>
            </a:r>
            <a:r>
              <a:rPr lang="en-US" altLang="zh-TW" sz="2400" b="1" dirty="0">
                <a:latin typeface="Comic Sans MS" pitchFamily="66" charset="0"/>
                <a:ea typeface="PMingLiU" pitchFamily="18" charset="-120"/>
              </a:rPr>
              <a:t> fame non </a:t>
            </a:r>
            <a:r>
              <a:rPr lang="en-US" altLang="zh-TW" sz="2400" b="1" dirty="0" err="1">
                <a:latin typeface="Comic Sans MS" pitchFamily="66" charset="0"/>
                <a:ea typeface="PMingLiU" pitchFamily="18" charset="-120"/>
              </a:rPr>
              <a:t>diminuisce</a:t>
            </a:r>
            <a:r>
              <a:rPr lang="en-US" altLang="zh-TW" sz="2400" b="1" dirty="0">
                <a:latin typeface="Comic Sans MS" pitchFamily="66" charset="0"/>
                <a:ea typeface="PMingLiU" pitchFamily="18" charset="-120"/>
              </a:rPr>
              <a:t>  con </a:t>
            </a:r>
            <a:r>
              <a:rPr lang="en-US" altLang="zh-TW" sz="2400" b="1" dirty="0" err="1">
                <a:latin typeface="Comic Sans MS" pitchFamily="66" charset="0"/>
                <a:ea typeface="PMingLiU" pitchFamily="18" charset="-120"/>
              </a:rPr>
              <a:t>il</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foraggiamento</a:t>
            </a:r>
            <a:endParaRPr lang="en-US" altLang="zh-TW" sz="2400" b="1" dirty="0">
              <a:latin typeface="Comic Sans MS" pitchFamily="66" charset="0"/>
              <a:ea typeface="PMingLiU" pitchFamily="18" charset="-120"/>
            </a:endParaRPr>
          </a:p>
          <a:p>
            <a:r>
              <a:rPr lang="en-US" altLang="zh-TW" sz="2400" b="1" dirty="0">
                <a:latin typeface="Comic Sans MS" pitchFamily="66" charset="0"/>
                <a:ea typeface="PMingLiU" pitchFamily="18" charset="-120"/>
              </a:rPr>
              <a:t>I </a:t>
            </a:r>
            <a:r>
              <a:rPr lang="en-US" altLang="zh-TW" sz="2400" b="1" dirty="0" err="1">
                <a:latin typeface="Comic Sans MS" pitchFamily="66" charset="0"/>
                <a:ea typeface="PMingLiU" pitchFamily="18" charset="-120"/>
              </a:rPr>
              <a:t>doveri</a:t>
            </a:r>
            <a:r>
              <a:rPr lang="en-US" altLang="zh-TW" sz="2400" b="1" dirty="0">
                <a:latin typeface="Comic Sans MS" pitchFamily="66" charset="0"/>
                <a:ea typeface="PMingLiU" pitchFamily="18" charset="-120"/>
              </a:rPr>
              <a:t> di </a:t>
            </a:r>
            <a:r>
              <a:rPr lang="en-US" altLang="zh-TW" sz="2400" b="1" dirty="0" err="1">
                <a:latin typeface="Comic Sans MS" pitchFamily="66" charset="0"/>
                <a:ea typeface="PMingLiU" pitchFamily="18" charset="-120"/>
              </a:rPr>
              <a:t>una</a:t>
            </a:r>
            <a:r>
              <a:rPr lang="en-US" altLang="zh-TW" sz="2400" b="1" dirty="0">
                <a:latin typeface="Comic Sans MS" pitchFamily="66" charset="0"/>
                <a:ea typeface="PMingLiU" pitchFamily="18" charset="-120"/>
              </a:rPr>
              <a:t> ape </a:t>
            </a:r>
            <a:r>
              <a:rPr lang="en-US" altLang="zh-TW" sz="2400" b="1" dirty="0" err="1">
                <a:latin typeface="Comic Sans MS" pitchFamily="66" charset="0"/>
                <a:ea typeface="PMingLiU" pitchFamily="18" charset="-120"/>
              </a:rPr>
              <a:t>dipendono</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dalla</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sua</a:t>
            </a:r>
            <a:r>
              <a:rPr lang="en-US" altLang="zh-TW" sz="2400" b="1" dirty="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età</a:t>
            </a:r>
            <a:r>
              <a:rPr lang="en-US" altLang="zh-TW" sz="2400" b="1" dirty="0" err="1">
                <a:latin typeface="Comic Sans MS" pitchFamily="66" charset="0"/>
                <a:ea typeface="PMingLiU" pitchFamily="18" charset="-120"/>
              </a:rPr>
              <a:t>.</a:t>
            </a:r>
            <a:r>
              <a:rPr lang="en-US" altLang="zh-TW" sz="2400" b="1" dirty="0" err="1" smtClean="0">
                <a:latin typeface="Comic Sans MS" pitchFamily="66" charset="0"/>
                <a:ea typeface="PMingLiU" pitchFamily="18" charset="-120"/>
              </a:rPr>
              <a:t>Quando</a:t>
            </a:r>
            <a:r>
              <a:rPr lang="en-US" altLang="zh-TW" sz="2400" b="1" dirty="0" smtClean="0">
                <a:latin typeface="Comic Sans MS" pitchFamily="66" charset="0"/>
                <a:ea typeface="PMingLiU" pitchFamily="18" charset="-120"/>
              </a:rPr>
              <a:t> </a:t>
            </a:r>
            <a:r>
              <a:rPr lang="en-US" altLang="zh-TW" sz="2400" b="1" dirty="0" err="1">
                <a:latin typeface="Comic Sans MS" pitchFamily="66" charset="0"/>
                <a:ea typeface="PMingLiU" pitchFamily="18" charset="-120"/>
              </a:rPr>
              <a:t>esce</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dalla</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celletta</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una</a:t>
            </a:r>
            <a:r>
              <a:rPr lang="en-US" altLang="zh-TW" sz="2400" b="1" dirty="0">
                <a:latin typeface="Comic Sans MS" pitchFamily="66" charset="0"/>
                <a:ea typeface="PMingLiU" pitchFamily="18" charset="-120"/>
              </a:rPr>
              <a:t> ape </a:t>
            </a:r>
            <a:r>
              <a:rPr lang="en-US" altLang="zh-TW" sz="2400" b="1" dirty="0" err="1">
                <a:latin typeface="Comic Sans MS" pitchFamily="66" charset="0"/>
                <a:ea typeface="PMingLiU" pitchFamily="18" charset="-120"/>
              </a:rPr>
              <a:t>pulisce</a:t>
            </a:r>
            <a:r>
              <a:rPr lang="en-US" altLang="zh-TW" sz="2400" b="1" dirty="0">
                <a:latin typeface="Comic Sans MS" pitchFamily="66" charset="0"/>
                <a:ea typeface="PMingLiU" pitchFamily="18" charset="-120"/>
              </a:rPr>
              <a:t> le </a:t>
            </a:r>
            <a:r>
              <a:rPr lang="en-US" altLang="zh-TW" sz="2400" b="1" dirty="0" err="1" smtClean="0">
                <a:latin typeface="Comic Sans MS" pitchFamily="66" charset="0"/>
                <a:ea typeface="PMingLiU" pitchFamily="18" charset="-120"/>
              </a:rPr>
              <a:t>celle</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diventa</a:t>
            </a:r>
            <a:r>
              <a:rPr lang="en-US" altLang="zh-TW" sz="2400" b="1" dirty="0" smtClean="0">
                <a:latin typeface="Comic Sans MS" pitchFamily="66" charset="0"/>
                <a:ea typeface="PMingLiU" pitchFamily="18" charset="-120"/>
              </a:rPr>
              <a:t> </a:t>
            </a:r>
            <a:r>
              <a:rPr lang="en-US" altLang="zh-TW" sz="2400" b="1" dirty="0" err="1">
                <a:latin typeface="Comic Sans MS" pitchFamily="66" charset="0"/>
                <a:ea typeface="PMingLiU" pitchFamily="18" charset="-120"/>
              </a:rPr>
              <a:t>una</a:t>
            </a:r>
            <a:r>
              <a:rPr lang="en-US" altLang="zh-TW" sz="2400" b="1" dirty="0">
                <a:latin typeface="Comic Sans MS" pitchFamily="66" charset="0"/>
                <a:ea typeface="PMingLiU" pitchFamily="18" charset="-120"/>
              </a:rPr>
              <a:t> “nurse,” e </a:t>
            </a:r>
            <a:r>
              <a:rPr lang="en-US" altLang="zh-TW" sz="2400" b="1" dirty="0" err="1">
                <a:latin typeface="Comic Sans MS" pitchFamily="66" charset="0"/>
                <a:ea typeface="PMingLiU" pitchFamily="18" charset="-120"/>
              </a:rPr>
              <a:t>porta</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il</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cibo</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alle</a:t>
            </a:r>
            <a:r>
              <a:rPr lang="en-US" altLang="zh-TW" sz="2400" b="1" dirty="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larve</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Quando</a:t>
            </a:r>
            <a:r>
              <a:rPr lang="en-US" altLang="zh-TW" sz="2400" b="1" dirty="0" smtClean="0">
                <a:latin typeface="Comic Sans MS" pitchFamily="66" charset="0"/>
                <a:ea typeface="PMingLiU" pitchFamily="18" charset="-120"/>
              </a:rPr>
              <a:t> </a:t>
            </a:r>
            <a:r>
              <a:rPr lang="en-US" altLang="zh-TW" sz="2400" b="1" dirty="0">
                <a:latin typeface="Comic Sans MS" pitchFamily="66" charset="0"/>
                <a:ea typeface="PMingLiU" pitchFamily="18" charset="-120"/>
              </a:rPr>
              <a:t>ha 2 o 3 </a:t>
            </a:r>
            <a:r>
              <a:rPr lang="en-US" altLang="zh-TW" sz="2400" b="1" dirty="0" err="1">
                <a:latin typeface="Comic Sans MS" pitchFamily="66" charset="0"/>
                <a:ea typeface="PMingLiU" pitchFamily="18" charset="-120"/>
              </a:rPr>
              <a:t>settimane</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diventa</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una</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foraggiatrice</a:t>
            </a:r>
            <a:r>
              <a:rPr lang="en-US" altLang="zh-TW" sz="2400" b="1" dirty="0">
                <a:latin typeface="Comic Sans MS" pitchFamily="66" charset="0"/>
                <a:ea typeface="PMingLiU" pitchFamily="18" charset="-120"/>
              </a:rPr>
              <a:t> e </a:t>
            </a:r>
            <a:r>
              <a:rPr lang="en-US" altLang="zh-TW" sz="2400" b="1" dirty="0" err="1">
                <a:latin typeface="Comic Sans MS" pitchFamily="66" charset="0"/>
                <a:ea typeface="PMingLiU" pitchFamily="18" charset="-120"/>
              </a:rPr>
              <a:t>lascia</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l’alveare</a:t>
            </a:r>
            <a:r>
              <a:rPr lang="en-US" altLang="zh-TW" sz="2400" b="1" dirty="0">
                <a:latin typeface="Comic Sans MS" pitchFamily="66" charset="0"/>
                <a:ea typeface="PMingLiU" pitchFamily="18" charset="-120"/>
              </a:rPr>
              <a:t> per </a:t>
            </a:r>
            <a:r>
              <a:rPr lang="en-US" altLang="zh-TW" sz="2400" b="1" dirty="0" err="1">
                <a:latin typeface="Comic Sans MS" pitchFamily="66" charset="0"/>
                <a:ea typeface="PMingLiU" pitchFamily="18" charset="-120"/>
              </a:rPr>
              <a:t>prendere</a:t>
            </a:r>
            <a:r>
              <a:rPr lang="en-US" altLang="zh-TW" sz="2400" b="1" dirty="0">
                <a:latin typeface="Comic Sans MS" pitchFamily="66" charset="0"/>
                <a:ea typeface="PMingLiU" pitchFamily="18" charset="-120"/>
              </a:rPr>
              <a:t> </a:t>
            </a:r>
            <a:r>
              <a:rPr lang="en-US" altLang="zh-TW" sz="2400" b="1" dirty="0" err="1">
                <a:latin typeface="Comic Sans MS" pitchFamily="66" charset="0"/>
                <a:ea typeface="PMingLiU" pitchFamily="18" charset="-120"/>
              </a:rPr>
              <a:t>polline</a:t>
            </a:r>
            <a:r>
              <a:rPr lang="en-US" altLang="zh-TW" sz="2400" b="1" dirty="0">
                <a:latin typeface="Comic Sans MS" pitchFamily="66" charset="0"/>
                <a:ea typeface="PMingLiU" pitchFamily="18" charset="-120"/>
              </a:rPr>
              <a:t> o </a:t>
            </a:r>
            <a:r>
              <a:rPr lang="en-US" altLang="zh-TW" sz="2400" b="1" dirty="0" err="1" smtClean="0">
                <a:latin typeface="Comic Sans MS" pitchFamily="66" charset="0"/>
                <a:ea typeface="PMingLiU" pitchFamily="18" charset="-120"/>
              </a:rPr>
              <a:t>nettare</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Tuttavia</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il</a:t>
            </a:r>
            <a:endParaRPr lang="en-US" altLang="zh-TW" sz="2400" b="1" dirty="0" smtClean="0">
              <a:latin typeface="Comic Sans MS" pitchFamily="66" charset="0"/>
              <a:ea typeface="PMingLiU" pitchFamily="18" charset="-120"/>
            </a:endParaRPr>
          </a:p>
          <a:p>
            <a:r>
              <a:rPr lang="en-US" altLang="zh-TW" sz="2400" b="1" dirty="0" err="1">
                <a:latin typeface="Comic Sans MS" pitchFamily="66" charset="0"/>
                <a:ea typeface="PMingLiU" pitchFamily="18" charset="-120"/>
              </a:rPr>
              <a:t>p</a:t>
            </a:r>
            <a:r>
              <a:rPr lang="en-US" altLang="zh-TW" sz="2400" b="1" dirty="0" err="1" smtClean="0">
                <a:latin typeface="Comic Sans MS" pitchFamily="66" charset="0"/>
                <a:ea typeface="PMingLiU" pitchFamily="18" charset="-120"/>
              </a:rPr>
              <a:t>assaggio</a:t>
            </a:r>
            <a:r>
              <a:rPr lang="en-US" altLang="zh-TW" sz="2400" b="1" dirty="0" smtClean="0">
                <a:latin typeface="Comic Sans MS" pitchFamily="66" charset="0"/>
                <a:ea typeface="PMingLiU" pitchFamily="18" charset="-120"/>
              </a:rPr>
              <a:t> a </a:t>
            </a:r>
            <a:r>
              <a:rPr lang="en-US" altLang="zh-TW" sz="2400" b="1" dirty="0" err="1" smtClean="0">
                <a:latin typeface="Comic Sans MS" pitchFamily="66" charset="0"/>
                <a:ea typeface="PMingLiU" pitchFamily="18" charset="-120"/>
              </a:rPr>
              <a:t>foraggiatrice</a:t>
            </a:r>
            <a:r>
              <a:rPr lang="en-US" altLang="zh-TW" sz="2400" b="1" dirty="0" smtClean="0">
                <a:latin typeface="Comic Sans MS" pitchFamily="66" charset="0"/>
                <a:ea typeface="PMingLiU" pitchFamily="18" charset="-120"/>
              </a:rPr>
              <a:t> é</a:t>
            </a:r>
          </a:p>
          <a:p>
            <a:r>
              <a:rPr lang="en-US" altLang="zh-TW" sz="2400" b="1" dirty="0" err="1">
                <a:latin typeface="Comic Sans MS" pitchFamily="66" charset="0"/>
                <a:ea typeface="PMingLiU" pitchFamily="18" charset="-120"/>
              </a:rPr>
              <a:t>f</a:t>
            </a:r>
            <a:r>
              <a:rPr lang="en-US" altLang="zh-TW" sz="2400" b="1" dirty="0" err="1" smtClean="0">
                <a:latin typeface="Comic Sans MS" pitchFamily="66" charset="0"/>
                <a:ea typeface="PMingLiU" pitchFamily="18" charset="-120"/>
              </a:rPr>
              <a:t>acilitato</a:t>
            </a:r>
            <a:r>
              <a:rPr lang="en-US" altLang="zh-TW" sz="2400" b="1" dirty="0" smtClean="0">
                <a:latin typeface="Comic Sans MS" pitchFamily="66" charset="0"/>
                <a:ea typeface="PMingLiU" pitchFamily="18" charset="-120"/>
              </a:rPr>
              <a:t> da </a:t>
            </a:r>
            <a:r>
              <a:rPr lang="en-US" altLang="zh-TW" sz="2400" b="1" dirty="0" err="1" smtClean="0">
                <a:latin typeface="Comic Sans MS" pitchFamily="66" charset="0"/>
                <a:ea typeface="PMingLiU" pitchFamily="18" charset="-120"/>
              </a:rPr>
              <a:t>segnali</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che</a:t>
            </a:r>
            <a:r>
              <a:rPr lang="en-US" altLang="zh-TW" sz="2400" b="1" dirty="0" smtClean="0">
                <a:latin typeface="Comic Sans MS" pitchFamily="66" charset="0"/>
                <a:ea typeface="PMingLiU" pitchFamily="18" charset="-120"/>
              </a:rPr>
              <a:t> </a:t>
            </a:r>
          </a:p>
          <a:p>
            <a:r>
              <a:rPr lang="en-US" altLang="zh-TW" sz="2400" b="1" dirty="0" err="1">
                <a:latin typeface="Comic Sans MS" pitchFamily="66" charset="0"/>
                <a:ea typeface="PMingLiU" pitchFamily="18" charset="-120"/>
              </a:rPr>
              <a:t>v</a:t>
            </a:r>
            <a:r>
              <a:rPr lang="en-US" altLang="zh-TW" sz="2400" b="1" dirty="0" err="1" smtClean="0">
                <a:latin typeface="Comic Sans MS" pitchFamily="66" charset="0"/>
                <a:ea typeface="PMingLiU" pitchFamily="18" charset="-120"/>
              </a:rPr>
              <a:t>engono</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dati</a:t>
            </a:r>
            <a:r>
              <a:rPr lang="en-US" altLang="zh-TW" sz="2400" b="1" dirty="0" smtClean="0">
                <a:latin typeface="Comic Sans MS" pitchFamily="66" charset="0"/>
                <a:ea typeface="PMingLiU" pitchFamily="18" charset="-120"/>
              </a:rPr>
              <a:t> con </a:t>
            </a:r>
            <a:r>
              <a:rPr lang="en-US" altLang="zh-TW" sz="2400" b="1" dirty="0" err="1" smtClean="0">
                <a:latin typeface="Comic Sans MS" pitchFamily="66" charset="0"/>
                <a:ea typeface="PMingLiU" pitchFamily="18" charset="-120"/>
              </a:rPr>
              <a:t>il</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volo</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dalle</a:t>
            </a:r>
            <a:endParaRPr lang="en-US" altLang="zh-TW" sz="2400" b="1" dirty="0" smtClean="0">
              <a:latin typeface="Comic Sans MS" pitchFamily="66" charset="0"/>
              <a:ea typeface="PMingLiU" pitchFamily="18" charset="-120"/>
            </a:endParaRPr>
          </a:p>
          <a:p>
            <a:r>
              <a:rPr lang="en-US" altLang="zh-TW" sz="2400" b="1" dirty="0" err="1">
                <a:latin typeface="Comic Sans MS" pitchFamily="66" charset="0"/>
                <a:ea typeface="PMingLiU" pitchFamily="18" charset="-120"/>
              </a:rPr>
              <a:t>a</a:t>
            </a:r>
            <a:r>
              <a:rPr lang="en-US" altLang="zh-TW" sz="2400" b="1" dirty="0" err="1" smtClean="0">
                <a:latin typeface="Comic Sans MS" pitchFamily="66" charset="0"/>
                <a:ea typeface="PMingLiU" pitchFamily="18" charset="-120"/>
              </a:rPr>
              <a:t>pi</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più</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anziane</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che</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già</a:t>
            </a:r>
            <a:r>
              <a:rPr lang="en-US" altLang="zh-TW" sz="2400" b="1" dirty="0" smtClean="0">
                <a:latin typeface="Comic Sans MS" pitchFamily="66" charset="0"/>
                <a:ea typeface="PMingLiU" pitchFamily="18" charset="-120"/>
              </a:rPr>
              <a:t> </a:t>
            </a:r>
          </a:p>
          <a:p>
            <a:r>
              <a:rPr lang="en-US" altLang="zh-TW" sz="2400" b="1" dirty="0" err="1" smtClean="0">
                <a:latin typeface="Comic Sans MS" pitchFamily="66" charset="0"/>
                <a:ea typeface="PMingLiU" pitchFamily="18" charset="-120"/>
              </a:rPr>
              <a:t>Lavorano</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all’esterno</a:t>
            </a:r>
            <a:r>
              <a:rPr lang="en-US" altLang="zh-TW" sz="2400" b="1" dirty="0" smtClean="0">
                <a:latin typeface="Comic Sans MS" pitchFamily="66" charset="0"/>
                <a:ea typeface="PMingLiU" pitchFamily="18" charset="-120"/>
              </a:rPr>
              <a:t>. </a:t>
            </a:r>
            <a:endParaRPr lang="en-US" altLang="zh-TW" sz="2400" b="1" dirty="0">
              <a:latin typeface="Comic Sans MS" pitchFamily="66" charset="0"/>
              <a:ea typeface="PMingLiU" pitchFamily="18" charset="-120"/>
            </a:endParaRPr>
          </a:p>
          <a:p>
            <a:r>
              <a:rPr lang="en-US" altLang="zh-TW" sz="2400" b="1" dirty="0" smtClean="0">
                <a:latin typeface="Comic Sans MS" pitchFamily="66" charset="0"/>
                <a:ea typeface="PMingLiU" pitchFamily="18" charset="-120"/>
              </a:rPr>
              <a:t>In </a:t>
            </a:r>
            <a:r>
              <a:rPr lang="en-US" altLang="zh-TW" sz="2400" b="1" dirty="0" err="1" smtClean="0">
                <a:latin typeface="Comic Sans MS" pitchFamily="66" charset="0"/>
                <a:ea typeface="PMingLiU" pitchFamily="18" charset="-120"/>
              </a:rPr>
              <a:t>questo</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caso</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quindi</a:t>
            </a:r>
            <a:r>
              <a:rPr lang="en-US" altLang="zh-TW" sz="2400" b="1" dirty="0" smtClean="0">
                <a:latin typeface="Comic Sans MS" pitchFamily="66" charset="0"/>
                <a:ea typeface="PMingLiU" pitchFamily="18" charset="-120"/>
              </a:rPr>
              <a:t> un </a:t>
            </a:r>
          </a:p>
          <a:p>
            <a:r>
              <a:rPr lang="en-US" altLang="zh-TW" sz="2400" b="1" dirty="0" err="1" smtClean="0">
                <a:latin typeface="Comic Sans MS" pitchFamily="66" charset="0"/>
                <a:ea typeface="PMingLiU" pitchFamily="18" charset="-120"/>
              </a:rPr>
              <a:t>comportamento</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influisce</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sulla</a:t>
            </a:r>
            <a:endParaRPr lang="en-US" altLang="zh-TW" sz="2400" b="1" dirty="0" smtClean="0">
              <a:latin typeface="Comic Sans MS" pitchFamily="66" charset="0"/>
              <a:ea typeface="PMingLiU" pitchFamily="18" charset="-120"/>
            </a:endParaRPr>
          </a:p>
          <a:p>
            <a:r>
              <a:rPr lang="en-US" altLang="zh-TW" sz="2400" b="1" dirty="0" smtClean="0">
                <a:latin typeface="Comic Sans MS" pitchFamily="66" charset="0"/>
                <a:ea typeface="PMingLiU" pitchFamily="18" charset="-120"/>
              </a:rPr>
              <a:t>vita </a:t>
            </a:r>
            <a:r>
              <a:rPr lang="en-US" altLang="zh-TW" sz="2400" b="1" dirty="0" err="1" smtClean="0">
                <a:latin typeface="Comic Sans MS" pitchFamily="66" charset="0"/>
                <a:ea typeface="PMingLiU" pitchFamily="18" charset="-120"/>
              </a:rPr>
              <a:t>delle</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giovani</a:t>
            </a:r>
            <a:r>
              <a:rPr lang="en-US" altLang="zh-TW" sz="2400" b="1" dirty="0" smtClean="0">
                <a:latin typeface="Comic Sans MS" pitchFamily="66" charset="0"/>
                <a:ea typeface="PMingLiU" pitchFamily="18" charset="-120"/>
              </a:rPr>
              <a:t> </a:t>
            </a:r>
            <a:r>
              <a:rPr lang="en-US" altLang="zh-TW" sz="2400" b="1" dirty="0" err="1" smtClean="0">
                <a:latin typeface="Comic Sans MS" pitchFamily="66" charset="0"/>
                <a:ea typeface="PMingLiU" pitchFamily="18" charset="-120"/>
              </a:rPr>
              <a:t>api</a:t>
            </a:r>
            <a:r>
              <a:rPr lang="en-US" altLang="zh-TW" sz="2400" b="1" dirty="0" smtClean="0">
                <a:latin typeface="Comic Sans MS" pitchFamily="66" charset="0"/>
                <a:ea typeface="PMingLiU" pitchFamily="18" charset="-120"/>
              </a:rPr>
              <a:t>    </a:t>
            </a:r>
            <a:endParaRPr lang="en-US" altLang="zh-TW" sz="2400" b="1" dirty="0">
              <a:latin typeface="Comic Sans MS" pitchFamily="66" charset="0"/>
              <a:ea typeface="PMingLiU" pitchFamily="18" charset="-120"/>
            </a:endParaRPr>
          </a:p>
        </p:txBody>
      </p:sp>
      <p:pic>
        <p:nvPicPr>
          <p:cNvPr id="4" name="Picture 4" descr="File:Gaint Honey Bee (Apis dorsata) on Tribulus terrestris W IMG 1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075" y="3212976"/>
            <a:ext cx="4539086" cy="364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417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803" y="0"/>
            <a:ext cx="9111197" cy="5449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p:cNvSpPr txBox="1"/>
          <p:nvPr/>
        </p:nvSpPr>
        <p:spPr>
          <a:xfrm>
            <a:off x="32803" y="5558444"/>
            <a:ext cx="9111197" cy="830997"/>
          </a:xfrm>
          <a:prstGeom prst="rect">
            <a:avLst/>
          </a:prstGeom>
          <a:noFill/>
        </p:spPr>
        <p:txBody>
          <a:bodyPr wrap="square" rtlCol="0">
            <a:spAutoFit/>
          </a:bodyPr>
          <a:lstStyle/>
          <a:p>
            <a:r>
              <a:rPr lang="it-IT" sz="2400" b="1" dirty="0" smtClean="0">
                <a:latin typeface="Comic Sans MS" pitchFamily="66" charset="0"/>
              </a:rPr>
              <a:t>Quando le api diventano </a:t>
            </a:r>
            <a:r>
              <a:rPr lang="it-IT" sz="2400" b="1" dirty="0" err="1" smtClean="0">
                <a:latin typeface="Comic Sans MS" pitchFamily="66" charset="0"/>
              </a:rPr>
              <a:t>foraggiatrici</a:t>
            </a:r>
            <a:r>
              <a:rPr lang="it-IT" sz="2400" b="1" dirty="0" smtClean="0">
                <a:latin typeface="Comic Sans MS" pitchFamily="66" charset="0"/>
              </a:rPr>
              <a:t> un gene specifico (</a:t>
            </a:r>
            <a:r>
              <a:rPr lang="it-IT" sz="2400" b="1" i="1" dirty="0" smtClean="0">
                <a:latin typeface="Comic Sans MS" pitchFamily="66" charset="0"/>
              </a:rPr>
              <a:t>for) </a:t>
            </a:r>
            <a:r>
              <a:rPr lang="it-IT" sz="2400" b="1" dirty="0" smtClean="0">
                <a:latin typeface="Comic Sans MS" pitchFamily="66" charset="0"/>
              </a:rPr>
              <a:t>si attiva anche per i segnali esterni alle giovani api </a:t>
            </a:r>
            <a:endParaRPr lang="it-IT" sz="2400" b="1" dirty="0">
              <a:latin typeface="Comic Sans MS" pitchFamily="66" charset="0"/>
            </a:endParaRPr>
          </a:p>
        </p:txBody>
      </p:sp>
    </p:spTree>
    <p:extLst>
      <p:ext uri="{BB962C8B-B14F-4D97-AF65-F5344CB8AC3E}">
        <p14:creationId xmlns:p14="http://schemas.microsoft.com/office/powerpoint/2010/main" val="87759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332" y="22995"/>
            <a:ext cx="9036496" cy="6740307"/>
          </a:xfrm>
          <a:prstGeom prst="rect">
            <a:avLst/>
          </a:prstGeom>
          <a:noFill/>
        </p:spPr>
        <p:txBody>
          <a:bodyPr wrap="square" rtlCol="0">
            <a:spAutoFit/>
          </a:bodyPr>
          <a:lstStyle/>
          <a:p>
            <a:r>
              <a:rPr lang="en-GB" sz="2400" b="1" dirty="0" smtClean="0">
                <a:latin typeface="Comic Sans MS" pitchFamily="66" charset="0"/>
              </a:rPr>
              <a:t>--Le </a:t>
            </a:r>
            <a:r>
              <a:rPr lang="en-GB" sz="2400" b="1" dirty="0" err="1" smtClean="0">
                <a:latin typeface="Comic Sans MS" pitchFamily="66" charset="0"/>
              </a:rPr>
              <a:t>definizioni</a:t>
            </a:r>
            <a:r>
              <a:rPr lang="en-GB" sz="2400" b="1" dirty="0" smtClean="0">
                <a:latin typeface="Comic Sans MS" pitchFamily="66" charset="0"/>
              </a:rPr>
              <a:t> del </a:t>
            </a:r>
            <a:r>
              <a:rPr lang="en-GB" sz="2400" b="1" dirty="0" err="1" smtClean="0">
                <a:latin typeface="Comic Sans MS" pitchFamily="66" charset="0"/>
              </a:rPr>
              <a:t>concetto</a:t>
            </a:r>
            <a:r>
              <a:rPr lang="en-GB" sz="2400" b="1" dirty="0" smtClean="0">
                <a:latin typeface="Comic Sans MS" pitchFamily="66" charset="0"/>
              </a:rPr>
              <a:t> di </a:t>
            </a:r>
            <a:r>
              <a:rPr lang="en-GB" sz="2400" b="1" dirty="0" err="1" smtClean="0">
                <a:latin typeface="Comic Sans MS" pitchFamily="66" charset="0"/>
              </a:rPr>
              <a:t>comportamento</a:t>
            </a:r>
            <a:r>
              <a:rPr lang="en-GB" sz="2400" b="1" dirty="0" smtClean="0">
                <a:latin typeface="Comic Sans MS" pitchFamily="66" charset="0"/>
              </a:rPr>
              <a:t> </a:t>
            </a:r>
            <a:r>
              <a:rPr lang="en-GB" sz="2400" b="1" dirty="0" err="1" smtClean="0">
                <a:latin typeface="Comic Sans MS" pitchFamily="66" charset="0"/>
              </a:rPr>
              <a:t>sono</a:t>
            </a:r>
            <a:r>
              <a:rPr lang="en-GB" sz="2400" b="1" dirty="0" smtClean="0">
                <a:latin typeface="Comic Sans MS" pitchFamily="66" charset="0"/>
              </a:rPr>
              <a:t> </a:t>
            </a:r>
            <a:r>
              <a:rPr lang="en-GB" sz="2400" b="1" dirty="0" err="1" smtClean="0">
                <a:latin typeface="Comic Sans MS" pitchFamily="66" charset="0"/>
              </a:rPr>
              <a:t>moltissime</a:t>
            </a:r>
            <a:r>
              <a:rPr lang="en-GB" sz="2400" b="1" dirty="0" smtClean="0">
                <a:latin typeface="Comic Sans MS" pitchFamily="66" charset="0"/>
              </a:rPr>
              <a:t> ma la </a:t>
            </a:r>
            <a:r>
              <a:rPr lang="en-GB" sz="2400" b="1" dirty="0" err="1" smtClean="0">
                <a:latin typeface="Comic Sans MS" pitchFamily="66" charset="0"/>
              </a:rPr>
              <a:t>più</a:t>
            </a:r>
            <a:r>
              <a:rPr lang="en-GB" sz="2400" b="1" dirty="0" smtClean="0">
                <a:latin typeface="Comic Sans MS" pitchFamily="66" charset="0"/>
              </a:rPr>
              <a:t> </a:t>
            </a:r>
            <a:r>
              <a:rPr lang="en-GB" sz="2400" b="1" dirty="0" err="1" smtClean="0">
                <a:latin typeface="Comic Sans MS" pitchFamily="66" charset="0"/>
              </a:rPr>
              <a:t>comune</a:t>
            </a:r>
            <a:r>
              <a:rPr lang="en-GB" sz="2400" b="1" dirty="0" smtClean="0">
                <a:latin typeface="Comic Sans MS" pitchFamily="66" charset="0"/>
              </a:rPr>
              <a:t> é “</a:t>
            </a:r>
            <a:r>
              <a:rPr lang="en-GB" sz="2400" b="1" dirty="0" err="1" smtClean="0">
                <a:latin typeface="Comic Sans MS" pitchFamily="66" charset="0"/>
              </a:rPr>
              <a:t>attività</a:t>
            </a:r>
            <a:r>
              <a:rPr lang="en-GB" sz="2400" b="1" dirty="0" smtClean="0">
                <a:latin typeface="Comic Sans MS" pitchFamily="66" charset="0"/>
              </a:rPr>
              <a:t> di </a:t>
            </a:r>
            <a:r>
              <a:rPr lang="en-GB" sz="2400" b="1" dirty="0" err="1" smtClean="0">
                <a:latin typeface="Comic Sans MS" pitchFamily="66" charset="0"/>
              </a:rPr>
              <a:t>risposta</a:t>
            </a:r>
            <a:r>
              <a:rPr lang="en-GB" sz="2400" b="1" dirty="0" smtClean="0">
                <a:latin typeface="Comic Sans MS" pitchFamily="66" charset="0"/>
              </a:rPr>
              <a:t> ad </a:t>
            </a:r>
            <a:r>
              <a:rPr lang="en-GB" sz="2400" b="1" dirty="0" err="1" smtClean="0">
                <a:latin typeface="Comic Sans MS" pitchFamily="66" charset="0"/>
              </a:rPr>
              <a:t>uno</a:t>
            </a:r>
            <a:r>
              <a:rPr lang="en-GB" sz="2400" b="1" dirty="0" smtClean="0">
                <a:latin typeface="Comic Sans MS" pitchFamily="66" charset="0"/>
              </a:rPr>
              <a:t> </a:t>
            </a:r>
            <a:r>
              <a:rPr lang="en-GB" sz="2400" b="1" dirty="0" err="1" smtClean="0">
                <a:latin typeface="Comic Sans MS" pitchFamily="66" charset="0"/>
              </a:rPr>
              <a:t>stimolo</a:t>
            </a:r>
            <a:r>
              <a:rPr lang="en-GB" sz="2400" b="1" dirty="0" smtClean="0">
                <a:latin typeface="Comic Sans MS" pitchFamily="66" charset="0"/>
              </a:rPr>
              <a:t> </a:t>
            </a:r>
            <a:r>
              <a:rPr lang="en-GB" sz="2400" b="1" dirty="0" err="1" smtClean="0">
                <a:latin typeface="Comic Sans MS" pitchFamily="66" charset="0"/>
              </a:rPr>
              <a:t>interno</a:t>
            </a:r>
            <a:r>
              <a:rPr lang="en-GB" sz="2400" b="1" dirty="0" smtClean="0">
                <a:latin typeface="Comic Sans MS" pitchFamily="66" charset="0"/>
              </a:rPr>
              <a:t> o </a:t>
            </a:r>
            <a:r>
              <a:rPr lang="en-GB" sz="2400" b="1" dirty="0" err="1" smtClean="0">
                <a:latin typeface="Comic Sans MS" pitchFamily="66" charset="0"/>
              </a:rPr>
              <a:t>esterno</a:t>
            </a:r>
            <a:r>
              <a:rPr lang="en-GB" sz="2400" b="1" dirty="0" smtClean="0">
                <a:latin typeface="Comic Sans MS" pitchFamily="66" charset="0"/>
              </a:rPr>
              <a:t>”. I </a:t>
            </a:r>
            <a:r>
              <a:rPr lang="en-GB" sz="2400" b="1" dirty="0" err="1" smtClean="0">
                <a:latin typeface="Comic Sans MS" pitchFamily="66" charset="0"/>
              </a:rPr>
              <a:t>comportamenti</a:t>
            </a:r>
            <a:r>
              <a:rPr lang="en-GB" sz="2400" b="1" dirty="0" smtClean="0">
                <a:latin typeface="Comic Sans MS" pitchFamily="66" charset="0"/>
              </a:rPr>
              <a:t> in </a:t>
            </a:r>
            <a:r>
              <a:rPr lang="en-GB" sz="2400" b="1" dirty="0" err="1" smtClean="0">
                <a:latin typeface="Comic Sans MS" pitchFamily="66" charset="0"/>
              </a:rPr>
              <a:t>genere</a:t>
            </a:r>
            <a:r>
              <a:rPr lang="en-GB" sz="2400" b="1" dirty="0" smtClean="0">
                <a:latin typeface="Comic Sans MS" pitchFamily="66" charset="0"/>
              </a:rPr>
              <a:t> </a:t>
            </a:r>
            <a:r>
              <a:rPr lang="en-GB" sz="2400" b="1" dirty="0" err="1" smtClean="0">
                <a:latin typeface="Comic Sans MS" pitchFamily="66" charset="0"/>
              </a:rPr>
              <a:t>hanno</a:t>
            </a:r>
            <a:r>
              <a:rPr lang="en-GB" sz="2400" b="1" dirty="0" smtClean="0">
                <a:latin typeface="Comic Sans MS" pitchFamily="66" charset="0"/>
              </a:rPr>
              <a:t> </a:t>
            </a:r>
            <a:r>
              <a:rPr lang="en-GB" sz="2400" b="1" dirty="0" err="1" smtClean="0">
                <a:latin typeface="Comic Sans MS" pitchFamily="66" charset="0"/>
              </a:rPr>
              <a:t>una</a:t>
            </a:r>
            <a:r>
              <a:rPr lang="en-GB" sz="2400" b="1" dirty="0" smtClean="0">
                <a:latin typeface="Comic Sans MS" pitchFamily="66" charset="0"/>
              </a:rPr>
              <a:t> </a:t>
            </a:r>
            <a:r>
              <a:rPr lang="en-GB" sz="2400" b="1" dirty="0" err="1" smtClean="0">
                <a:latin typeface="Comic Sans MS" pitchFamily="66" charset="0"/>
              </a:rPr>
              <a:t>funzione</a:t>
            </a:r>
            <a:r>
              <a:rPr lang="en-GB" sz="2400" b="1" dirty="0" smtClean="0">
                <a:latin typeface="Comic Sans MS" pitchFamily="66" charset="0"/>
              </a:rPr>
              <a:t> </a:t>
            </a:r>
            <a:r>
              <a:rPr lang="en-GB" sz="2400" b="1" dirty="0" err="1" smtClean="0">
                <a:latin typeface="Comic Sans MS" pitchFamily="66" charset="0"/>
              </a:rPr>
              <a:t>adattativa</a:t>
            </a:r>
            <a:r>
              <a:rPr lang="en-GB" sz="2400" b="1" dirty="0" smtClean="0">
                <a:latin typeface="Comic Sans MS" pitchFamily="66" charset="0"/>
              </a:rPr>
              <a:t> </a:t>
            </a:r>
            <a:r>
              <a:rPr lang="en-GB" sz="2400" b="1" dirty="0" err="1" smtClean="0">
                <a:latin typeface="Comic Sans MS" pitchFamily="66" charset="0"/>
              </a:rPr>
              <a:t>ove</a:t>
            </a:r>
            <a:r>
              <a:rPr lang="en-GB" sz="2400" b="1" dirty="0" smtClean="0">
                <a:latin typeface="Comic Sans MS" pitchFamily="66" charset="0"/>
              </a:rPr>
              <a:t> per </a:t>
            </a:r>
            <a:r>
              <a:rPr lang="en-GB" sz="2400" b="1" dirty="0" err="1" smtClean="0">
                <a:latin typeface="Comic Sans MS" pitchFamily="66" charset="0"/>
              </a:rPr>
              <a:t>adattamento</a:t>
            </a:r>
            <a:r>
              <a:rPr lang="en-GB" sz="2400" b="1" dirty="0" smtClean="0">
                <a:latin typeface="Comic Sans MS" pitchFamily="66" charset="0"/>
              </a:rPr>
              <a:t> </a:t>
            </a:r>
            <a:r>
              <a:rPr lang="en-GB" sz="2400" b="1" dirty="0" err="1" smtClean="0">
                <a:latin typeface="Comic Sans MS" pitchFamily="66" charset="0"/>
              </a:rPr>
              <a:t>si</a:t>
            </a:r>
            <a:r>
              <a:rPr lang="en-GB" sz="2400" b="1" dirty="0" smtClean="0">
                <a:latin typeface="Comic Sans MS" pitchFamily="66" charset="0"/>
              </a:rPr>
              <a:t> </a:t>
            </a:r>
            <a:r>
              <a:rPr lang="en-GB" sz="2400" b="1" dirty="0" err="1" smtClean="0">
                <a:latin typeface="Comic Sans MS" pitchFamily="66" charset="0"/>
              </a:rPr>
              <a:t>intendono</a:t>
            </a:r>
            <a:r>
              <a:rPr lang="en-GB" sz="2400" b="1" dirty="0" smtClean="0">
                <a:latin typeface="Comic Sans MS" pitchFamily="66" charset="0"/>
              </a:rPr>
              <a:t> </a:t>
            </a:r>
            <a:r>
              <a:rPr lang="en-GB" sz="2400" b="1" dirty="0" err="1" smtClean="0">
                <a:latin typeface="Comic Sans MS" pitchFamily="66" charset="0"/>
              </a:rPr>
              <a:t>robustezza</a:t>
            </a:r>
            <a:r>
              <a:rPr lang="en-GB" sz="2400" b="1" dirty="0" smtClean="0">
                <a:latin typeface="Comic Sans MS" pitchFamily="66" charset="0"/>
              </a:rPr>
              <a:t>, </a:t>
            </a:r>
            <a:r>
              <a:rPr lang="en-GB" sz="2400" b="1" dirty="0" err="1" smtClean="0">
                <a:latin typeface="Comic Sans MS" pitchFamily="66" charset="0"/>
              </a:rPr>
              <a:t>plasticità</a:t>
            </a:r>
            <a:r>
              <a:rPr lang="en-GB" sz="2400" b="1" dirty="0" smtClean="0">
                <a:latin typeface="Comic Sans MS" pitchFamily="66" charset="0"/>
              </a:rPr>
              <a:t> e </a:t>
            </a:r>
            <a:r>
              <a:rPr lang="en-GB" sz="2400" b="1" dirty="0" err="1" smtClean="0">
                <a:latin typeface="Comic Sans MS" pitchFamily="66" charset="0"/>
              </a:rPr>
              <a:t>resilienza</a:t>
            </a:r>
            <a:r>
              <a:rPr lang="en-GB" sz="2400" b="1" dirty="0" smtClean="0">
                <a:latin typeface="Comic Sans MS" pitchFamily="66" charset="0"/>
              </a:rPr>
              <a:t> </a:t>
            </a:r>
            <a:r>
              <a:rPr lang="en-GB" sz="2400" b="1" dirty="0" err="1" smtClean="0">
                <a:latin typeface="Comic Sans MS" pitchFamily="66" charset="0"/>
              </a:rPr>
              <a:t>necessarie</a:t>
            </a:r>
            <a:r>
              <a:rPr lang="en-GB" sz="2400" b="1" dirty="0" smtClean="0">
                <a:latin typeface="Comic Sans MS" pitchFamily="66" charset="0"/>
              </a:rPr>
              <a:t> al </a:t>
            </a:r>
            <a:r>
              <a:rPr lang="en-GB" sz="2400" b="1" dirty="0" err="1" smtClean="0">
                <a:latin typeface="Comic Sans MS" pitchFamily="66" charset="0"/>
              </a:rPr>
              <a:t>mantenimento</a:t>
            </a:r>
            <a:r>
              <a:rPr lang="en-GB" sz="2400" b="1" dirty="0" smtClean="0">
                <a:latin typeface="Comic Sans MS" pitchFamily="66" charset="0"/>
              </a:rPr>
              <a:t> </a:t>
            </a:r>
            <a:r>
              <a:rPr lang="en-GB" sz="2400" b="1" dirty="0" err="1" smtClean="0">
                <a:latin typeface="Comic Sans MS" pitchFamily="66" charset="0"/>
              </a:rPr>
              <a:t>della</a:t>
            </a:r>
            <a:r>
              <a:rPr lang="en-GB" sz="2400" b="1" dirty="0" smtClean="0">
                <a:latin typeface="Comic Sans MS" pitchFamily="66" charset="0"/>
              </a:rPr>
              <a:t> vita o al </a:t>
            </a:r>
            <a:r>
              <a:rPr lang="en-GB" sz="2400" b="1" dirty="0" err="1" smtClean="0">
                <a:latin typeface="Comic Sans MS" pitchFamily="66" charset="0"/>
              </a:rPr>
              <a:t>suo</a:t>
            </a:r>
            <a:r>
              <a:rPr lang="en-GB" sz="2400" b="1" dirty="0" smtClean="0">
                <a:latin typeface="Comic Sans MS" pitchFamily="66" charset="0"/>
              </a:rPr>
              <a:t> </a:t>
            </a:r>
            <a:r>
              <a:rPr lang="en-GB" sz="2400" b="1" dirty="0" err="1" smtClean="0">
                <a:latin typeface="Comic Sans MS" pitchFamily="66" charset="0"/>
              </a:rPr>
              <a:t>miglioramento</a:t>
            </a:r>
            <a:r>
              <a:rPr lang="en-GB" sz="2400" b="1" dirty="0" smtClean="0">
                <a:latin typeface="Comic Sans MS" pitchFamily="66" charset="0"/>
              </a:rPr>
              <a:t>.</a:t>
            </a:r>
          </a:p>
          <a:p>
            <a:endParaRPr lang="en-GB" sz="2400" b="1" dirty="0" smtClean="0">
              <a:latin typeface="Comic Sans MS" pitchFamily="66" charset="0"/>
            </a:endParaRPr>
          </a:p>
          <a:p>
            <a:r>
              <a:rPr lang="en-GB" sz="2400" b="1" dirty="0" smtClean="0">
                <a:latin typeface="Comic Sans MS" pitchFamily="66" charset="0"/>
              </a:rPr>
              <a:t>-- </a:t>
            </a: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strumenti</a:t>
            </a:r>
            <a:r>
              <a:rPr lang="en-GB" sz="2400" b="1" dirty="0" smtClean="0">
                <a:latin typeface="Comic Sans MS" pitchFamily="66" charset="0"/>
              </a:rPr>
              <a:t> </a:t>
            </a:r>
            <a:r>
              <a:rPr lang="en-GB" sz="2400" b="1" dirty="0" err="1" smtClean="0">
                <a:latin typeface="Comic Sans MS" pitchFamily="66" charset="0"/>
              </a:rPr>
              <a:t>ed</a:t>
            </a:r>
            <a:r>
              <a:rPr lang="en-GB" sz="2400" b="1" dirty="0" smtClean="0">
                <a:latin typeface="Comic Sans MS" pitchFamily="66" charset="0"/>
              </a:rPr>
              <a:t> </a:t>
            </a:r>
            <a:r>
              <a:rPr lang="en-GB" sz="2400" b="1" dirty="0" err="1" smtClean="0">
                <a:latin typeface="Comic Sans MS" pitchFamily="66" charset="0"/>
              </a:rPr>
              <a:t>i</a:t>
            </a:r>
            <a:r>
              <a:rPr lang="en-GB" sz="2400" b="1" dirty="0" smtClean="0">
                <a:latin typeface="Comic Sans MS" pitchFamily="66" charset="0"/>
              </a:rPr>
              <a:t> </a:t>
            </a:r>
            <a:r>
              <a:rPr lang="en-GB" sz="2400" b="1" dirty="0" err="1" smtClean="0">
                <a:latin typeface="Comic Sans MS" pitchFamily="66" charset="0"/>
              </a:rPr>
              <a:t>modi</a:t>
            </a:r>
            <a:r>
              <a:rPr lang="en-GB" sz="2400" b="1" dirty="0" smtClean="0">
                <a:latin typeface="Comic Sans MS" pitchFamily="66" charset="0"/>
              </a:rPr>
              <a:t> </a:t>
            </a:r>
            <a:r>
              <a:rPr lang="en-GB" sz="2400" b="1" dirty="0" err="1" smtClean="0">
                <a:latin typeface="Comic Sans MS" pitchFamily="66" charset="0"/>
              </a:rPr>
              <a:t>dell’adattamento</a:t>
            </a:r>
            <a:r>
              <a:rPr lang="en-GB" sz="2400" b="1" dirty="0" smtClean="0">
                <a:latin typeface="Comic Sans MS" pitchFamily="66" charset="0"/>
              </a:rPr>
              <a:t> </a:t>
            </a:r>
            <a:r>
              <a:rPr lang="en-GB" sz="2400" b="1" dirty="0" err="1" smtClean="0">
                <a:latin typeface="Comic Sans MS" pitchFamily="66" charset="0"/>
              </a:rPr>
              <a:t>sono</a:t>
            </a:r>
            <a:r>
              <a:rPr lang="en-GB" sz="2400" b="1" dirty="0" smtClean="0">
                <a:latin typeface="Comic Sans MS" pitchFamily="66" charset="0"/>
              </a:rPr>
              <a:t> </a:t>
            </a:r>
            <a:r>
              <a:rPr lang="en-GB" sz="2400" b="1" dirty="0" err="1" smtClean="0">
                <a:latin typeface="Comic Sans MS" pitchFamily="66" charset="0"/>
              </a:rPr>
              <a:t>molto</a:t>
            </a:r>
            <a:r>
              <a:rPr lang="en-GB" sz="2400" b="1" dirty="0" smtClean="0">
                <a:latin typeface="Comic Sans MS" pitchFamily="66" charset="0"/>
              </a:rPr>
              <a:t> </a:t>
            </a:r>
            <a:r>
              <a:rPr lang="en-GB" sz="2400" b="1" dirty="0" err="1" smtClean="0">
                <a:latin typeface="Comic Sans MS" pitchFamily="66" charset="0"/>
              </a:rPr>
              <a:t>diversi</a:t>
            </a:r>
            <a:r>
              <a:rPr lang="en-GB" sz="2400" b="1" dirty="0">
                <a:latin typeface="Comic Sans MS" pitchFamily="66" charset="0"/>
              </a:rPr>
              <a:t> </a:t>
            </a:r>
            <a:r>
              <a:rPr lang="en-GB" sz="2400" b="1" dirty="0" smtClean="0">
                <a:latin typeface="Comic Sans MS" pitchFamily="66" charset="0"/>
              </a:rPr>
              <a:t>a </a:t>
            </a:r>
            <a:r>
              <a:rPr lang="en-GB" sz="2400" b="1" dirty="0" err="1" smtClean="0">
                <a:latin typeface="Comic Sans MS" pitchFamily="66" charset="0"/>
              </a:rPr>
              <a:t>tutti</a:t>
            </a:r>
            <a:r>
              <a:rPr lang="en-GB" sz="2400" b="1" dirty="0" smtClean="0">
                <a:latin typeface="Comic Sans MS" pitchFamily="66" charset="0"/>
              </a:rPr>
              <a:t> </a:t>
            </a:r>
            <a:r>
              <a:rPr lang="en-GB" sz="2400" b="1" dirty="0" err="1" smtClean="0">
                <a:latin typeface="Comic Sans MS" pitchFamily="66" charset="0"/>
              </a:rPr>
              <a:t>i</a:t>
            </a:r>
            <a:r>
              <a:rPr lang="en-GB" sz="2400" b="1" dirty="0" smtClean="0">
                <a:latin typeface="Comic Sans MS" pitchFamily="66" charset="0"/>
              </a:rPr>
              <a:t> </a:t>
            </a:r>
            <a:r>
              <a:rPr lang="en-GB" sz="2400" b="1" dirty="0" err="1" smtClean="0">
                <a:latin typeface="Comic Sans MS" pitchFamily="66" charset="0"/>
              </a:rPr>
              <a:t>livelli</a:t>
            </a:r>
            <a:r>
              <a:rPr lang="en-GB" sz="2400" b="1" dirty="0" smtClean="0">
                <a:latin typeface="Comic Sans MS" pitchFamily="66" charset="0"/>
              </a:rPr>
              <a:t> </a:t>
            </a:r>
            <a:r>
              <a:rPr lang="en-GB" sz="2400" b="1" dirty="0" err="1" smtClean="0">
                <a:latin typeface="Comic Sans MS" pitchFamily="66" charset="0"/>
              </a:rPr>
              <a:t>della</a:t>
            </a:r>
            <a:r>
              <a:rPr lang="en-GB" sz="2400" b="1" dirty="0" smtClean="0">
                <a:latin typeface="Comic Sans MS" pitchFamily="66" charset="0"/>
              </a:rPr>
              <a:t> </a:t>
            </a:r>
            <a:r>
              <a:rPr lang="en-GB" sz="2400" b="1" dirty="0" err="1" smtClean="0">
                <a:latin typeface="Comic Sans MS" pitchFamily="66" charset="0"/>
              </a:rPr>
              <a:t>organizzazione</a:t>
            </a:r>
            <a:r>
              <a:rPr lang="en-GB" sz="2400" b="1" dirty="0" smtClean="0">
                <a:latin typeface="Comic Sans MS" pitchFamily="66" charset="0"/>
              </a:rPr>
              <a:t> </a:t>
            </a:r>
            <a:r>
              <a:rPr lang="en-GB" sz="2400" b="1" dirty="0" err="1" smtClean="0">
                <a:latin typeface="Comic Sans MS" pitchFamily="66" charset="0"/>
              </a:rPr>
              <a:t>gerarchica</a:t>
            </a:r>
            <a:r>
              <a:rPr lang="en-GB" sz="2400" b="1" dirty="0" smtClean="0">
                <a:latin typeface="Comic Sans MS" pitchFamily="66" charset="0"/>
              </a:rPr>
              <a:t> </a:t>
            </a:r>
            <a:r>
              <a:rPr lang="en-GB" sz="2400" b="1" dirty="0" err="1" smtClean="0">
                <a:latin typeface="Comic Sans MS" pitchFamily="66" charset="0"/>
              </a:rPr>
              <a:t>delle</a:t>
            </a:r>
            <a:r>
              <a:rPr lang="en-GB" sz="2400" b="1" dirty="0" smtClean="0">
                <a:latin typeface="Comic Sans MS" pitchFamily="66" charset="0"/>
              </a:rPr>
              <a:t> </a:t>
            </a:r>
            <a:r>
              <a:rPr lang="en-GB" sz="2400" b="1" dirty="0" err="1" smtClean="0">
                <a:latin typeface="Comic Sans MS" pitchFamily="66" charset="0"/>
              </a:rPr>
              <a:t>reti</a:t>
            </a:r>
            <a:r>
              <a:rPr lang="en-GB" sz="2400" b="1" dirty="0" smtClean="0">
                <a:latin typeface="Comic Sans MS" pitchFamily="66" charset="0"/>
              </a:rPr>
              <a:t> </a:t>
            </a:r>
            <a:r>
              <a:rPr lang="en-GB" sz="2400" b="1" dirty="0" err="1" smtClean="0">
                <a:latin typeface="Comic Sans MS" pitchFamily="66" charset="0"/>
              </a:rPr>
              <a:t>dinamiche</a:t>
            </a:r>
            <a:r>
              <a:rPr lang="en-GB" sz="2400" b="1" dirty="0" smtClean="0">
                <a:latin typeface="Comic Sans MS" pitchFamily="66" charset="0"/>
              </a:rPr>
              <a:t> </a:t>
            </a:r>
            <a:r>
              <a:rPr lang="en-GB" sz="2400" b="1" dirty="0" err="1" smtClean="0">
                <a:latin typeface="Comic Sans MS" pitchFamily="66" charset="0"/>
              </a:rPr>
              <a:t>viventi</a:t>
            </a:r>
            <a:r>
              <a:rPr lang="en-GB" sz="2400" b="1" dirty="0" smtClean="0">
                <a:latin typeface="Comic Sans MS" pitchFamily="66" charset="0"/>
              </a:rPr>
              <a:t> </a:t>
            </a:r>
            <a:r>
              <a:rPr lang="en-GB" sz="2400" b="1" dirty="0" err="1" smtClean="0">
                <a:latin typeface="Comic Sans MS" pitchFamily="66" charset="0"/>
              </a:rPr>
              <a:t>dalle</a:t>
            </a:r>
            <a:r>
              <a:rPr lang="en-GB" sz="2400" b="1" dirty="0" smtClean="0">
                <a:latin typeface="Comic Sans MS" pitchFamily="66" charset="0"/>
              </a:rPr>
              <a:t> </a:t>
            </a:r>
            <a:r>
              <a:rPr lang="en-GB" sz="2400" b="1" dirty="0" err="1" smtClean="0">
                <a:latin typeface="Comic Sans MS" pitchFamily="66" charset="0"/>
              </a:rPr>
              <a:t>singole</a:t>
            </a:r>
            <a:r>
              <a:rPr lang="en-GB" sz="2400" b="1" dirty="0" smtClean="0">
                <a:latin typeface="Comic Sans MS" pitchFamily="66" charset="0"/>
              </a:rPr>
              <a:t> cellule, </a:t>
            </a:r>
            <a:r>
              <a:rPr lang="en-GB" sz="2400" b="1" dirty="0" err="1" smtClean="0">
                <a:latin typeface="Comic Sans MS" pitchFamily="66" charset="0"/>
              </a:rPr>
              <a:t>agli</a:t>
            </a:r>
            <a:r>
              <a:rPr lang="en-GB" sz="2400" b="1" dirty="0" smtClean="0">
                <a:latin typeface="Comic Sans MS" pitchFamily="66" charset="0"/>
              </a:rPr>
              <a:t> </a:t>
            </a:r>
            <a:r>
              <a:rPr lang="en-GB" sz="2400" b="1" dirty="0" err="1" smtClean="0">
                <a:latin typeface="Comic Sans MS" pitchFamily="66" charset="0"/>
              </a:rPr>
              <a:t>organismi</a:t>
            </a:r>
            <a:r>
              <a:rPr lang="en-GB" sz="2400" b="1" dirty="0" smtClean="0">
                <a:latin typeface="Comic Sans MS" pitchFamily="66" charset="0"/>
              </a:rPr>
              <a:t> di </a:t>
            </a:r>
            <a:r>
              <a:rPr lang="en-GB" sz="2400" b="1" dirty="0" err="1" smtClean="0">
                <a:latin typeface="Comic Sans MS" pitchFamily="66" charset="0"/>
              </a:rPr>
              <a:t>una</a:t>
            </a:r>
            <a:r>
              <a:rPr lang="en-GB" sz="2400" b="1" dirty="0" smtClean="0">
                <a:latin typeface="Comic Sans MS" pitchFamily="66" charset="0"/>
              </a:rPr>
              <a:t> specie, </a:t>
            </a:r>
            <a:r>
              <a:rPr lang="en-GB" sz="2400" b="1" dirty="0" err="1" smtClean="0">
                <a:latin typeface="Comic Sans MS" pitchFamily="66" charset="0"/>
              </a:rPr>
              <a:t>agli</a:t>
            </a:r>
            <a:r>
              <a:rPr lang="en-GB" sz="2400" b="1" dirty="0" smtClean="0">
                <a:latin typeface="Comic Sans MS" pitchFamily="66" charset="0"/>
              </a:rPr>
              <a:t> </a:t>
            </a:r>
            <a:r>
              <a:rPr lang="en-GB" sz="2400" b="1" dirty="0" err="1" smtClean="0">
                <a:latin typeface="Comic Sans MS" pitchFamily="66" charset="0"/>
              </a:rPr>
              <a:t>ecosistemi</a:t>
            </a:r>
            <a:r>
              <a:rPr lang="en-GB" sz="2400" b="1" dirty="0" smtClean="0">
                <a:latin typeface="Comic Sans MS" pitchFamily="66" charset="0"/>
              </a:rPr>
              <a:t>, </a:t>
            </a:r>
            <a:r>
              <a:rPr lang="en-GB" sz="2400" b="1" dirty="0" err="1" smtClean="0">
                <a:latin typeface="Comic Sans MS" pitchFamily="66" charset="0"/>
              </a:rPr>
              <a:t>alla</a:t>
            </a:r>
            <a:r>
              <a:rPr lang="en-GB" sz="2400" b="1" dirty="0" smtClean="0">
                <a:latin typeface="Comic Sans MS" pitchFamily="66" charset="0"/>
              </a:rPr>
              <a:t> </a:t>
            </a:r>
            <a:r>
              <a:rPr lang="en-GB" sz="2400" b="1" dirty="0" err="1" smtClean="0">
                <a:latin typeface="Comic Sans MS" pitchFamily="66" charset="0"/>
              </a:rPr>
              <a:t>Biosfera</a:t>
            </a:r>
            <a:r>
              <a:rPr lang="en-GB" sz="2400" b="1" dirty="0" smtClean="0">
                <a:latin typeface="Comic Sans MS" pitchFamily="66" charset="0"/>
              </a:rPr>
              <a:t>, </a:t>
            </a:r>
            <a:r>
              <a:rPr lang="en-GB" sz="2400" b="1" dirty="0" err="1" smtClean="0">
                <a:latin typeface="Comic Sans MS" pitchFamily="66" charset="0"/>
              </a:rPr>
              <a:t>tutte</a:t>
            </a:r>
            <a:r>
              <a:rPr lang="en-GB" sz="2400" b="1" dirty="0" smtClean="0">
                <a:latin typeface="Comic Sans MS" pitchFamily="66" charset="0"/>
              </a:rPr>
              <a:t> </a:t>
            </a:r>
            <a:r>
              <a:rPr lang="en-GB" sz="2400" b="1" dirty="0" err="1" smtClean="0">
                <a:latin typeface="Comic Sans MS" pitchFamily="66" charset="0"/>
              </a:rPr>
              <a:t>entità</a:t>
            </a:r>
            <a:r>
              <a:rPr lang="en-GB" sz="2400" b="1" dirty="0" smtClean="0">
                <a:latin typeface="Comic Sans MS" pitchFamily="66" charset="0"/>
              </a:rPr>
              <a:t> </a:t>
            </a:r>
            <a:r>
              <a:rPr lang="en-GB" sz="2400" b="1" dirty="0" err="1" smtClean="0">
                <a:latin typeface="Comic Sans MS" pitchFamily="66" charset="0"/>
              </a:rPr>
              <a:t>che</a:t>
            </a:r>
            <a:r>
              <a:rPr lang="en-GB" sz="2400" b="1" dirty="0" smtClean="0">
                <a:latin typeface="Comic Sans MS" pitchFamily="66" charset="0"/>
              </a:rPr>
              <a:t> </a:t>
            </a:r>
            <a:r>
              <a:rPr lang="en-GB" sz="2400" b="1" dirty="0" err="1" smtClean="0">
                <a:latin typeface="Comic Sans MS" pitchFamily="66" charset="0"/>
              </a:rPr>
              <a:t>utilizzano</a:t>
            </a:r>
            <a:r>
              <a:rPr lang="en-GB" sz="2400" b="1" dirty="0" smtClean="0">
                <a:latin typeface="Comic Sans MS" pitchFamily="66" charset="0"/>
              </a:rPr>
              <a:t> </a:t>
            </a:r>
            <a:r>
              <a:rPr lang="en-GB" sz="2400" b="1" dirty="0" err="1" smtClean="0">
                <a:latin typeface="Comic Sans MS" pitchFamily="66" charset="0"/>
              </a:rPr>
              <a:t>strumenti</a:t>
            </a:r>
            <a:r>
              <a:rPr lang="en-GB" sz="2400" b="1" dirty="0" smtClean="0">
                <a:latin typeface="Comic Sans MS" pitchFamily="66" charset="0"/>
              </a:rPr>
              <a:t> </a:t>
            </a:r>
            <a:r>
              <a:rPr lang="en-GB" sz="2400" b="1" dirty="0" err="1" smtClean="0">
                <a:latin typeface="Comic Sans MS" pitchFamily="66" charset="0"/>
              </a:rPr>
              <a:t>specifici</a:t>
            </a:r>
            <a:r>
              <a:rPr lang="en-GB" sz="2400" b="1" dirty="0" smtClean="0">
                <a:latin typeface="Comic Sans MS" pitchFamily="66" charset="0"/>
              </a:rPr>
              <a:t> per </a:t>
            </a:r>
            <a:r>
              <a:rPr lang="en-GB" sz="2400" b="1" dirty="0" err="1" smtClean="0">
                <a:latin typeface="Comic Sans MS" pitchFamily="66" charset="0"/>
              </a:rPr>
              <a:t>cambiare</a:t>
            </a:r>
            <a:r>
              <a:rPr lang="en-GB" sz="2400" b="1" dirty="0" smtClean="0">
                <a:latin typeface="Comic Sans MS" pitchFamily="66" charset="0"/>
              </a:rPr>
              <a:t>. </a:t>
            </a: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esseri</a:t>
            </a:r>
            <a:r>
              <a:rPr lang="en-GB" sz="2400" b="1" dirty="0" smtClean="0">
                <a:latin typeface="Comic Sans MS" pitchFamily="66" charset="0"/>
              </a:rPr>
              <a:t> </a:t>
            </a:r>
            <a:r>
              <a:rPr lang="en-GB" sz="2400" b="1" dirty="0" err="1" smtClean="0">
                <a:latin typeface="Comic Sans MS" pitchFamily="66" charset="0"/>
              </a:rPr>
              <a:t>viventi</a:t>
            </a:r>
            <a:r>
              <a:rPr lang="en-GB" sz="2400" b="1" dirty="0" smtClean="0">
                <a:latin typeface="Comic Sans MS" pitchFamily="66" charset="0"/>
              </a:rPr>
              <a:t> </a:t>
            </a:r>
            <a:r>
              <a:rPr lang="en-GB" sz="2400" b="1" dirty="0" err="1" smtClean="0">
                <a:latin typeface="Comic Sans MS" pitchFamily="66" charset="0"/>
              </a:rPr>
              <a:t>infatti</a:t>
            </a:r>
            <a:r>
              <a:rPr lang="en-GB" sz="2400" b="1" dirty="0" smtClean="0">
                <a:latin typeface="Comic Sans MS" pitchFamily="66" charset="0"/>
              </a:rPr>
              <a:t>, per </a:t>
            </a:r>
            <a:r>
              <a:rPr lang="en-GB" sz="2400" b="1" dirty="0" err="1" smtClean="0">
                <a:latin typeface="Comic Sans MS" pitchFamily="66" charset="0"/>
              </a:rPr>
              <a:t>sopravvivere</a:t>
            </a:r>
            <a:r>
              <a:rPr lang="en-GB" sz="2400" b="1" dirty="0" smtClean="0">
                <a:latin typeface="Comic Sans MS" pitchFamily="66" charset="0"/>
              </a:rPr>
              <a:t> </a:t>
            </a:r>
            <a:r>
              <a:rPr lang="en-GB" sz="2400" b="1" dirty="0" err="1" smtClean="0">
                <a:latin typeface="Comic Sans MS" pitchFamily="66" charset="0"/>
              </a:rPr>
              <a:t>devono</a:t>
            </a:r>
            <a:r>
              <a:rPr lang="en-GB" sz="2400" b="1" dirty="0" smtClean="0">
                <a:latin typeface="Comic Sans MS" pitchFamily="66" charset="0"/>
              </a:rPr>
              <a:t> </a:t>
            </a:r>
            <a:r>
              <a:rPr lang="en-GB" sz="2400" b="1" dirty="0" err="1" smtClean="0">
                <a:latin typeface="Comic Sans MS" pitchFamily="66" charset="0"/>
              </a:rPr>
              <a:t>cambiare</a:t>
            </a:r>
            <a:r>
              <a:rPr lang="en-GB" sz="2400" b="1" dirty="0" smtClean="0">
                <a:latin typeface="Comic Sans MS" pitchFamily="66" charset="0"/>
              </a:rPr>
              <a:t> e </a:t>
            </a:r>
            <a:r>
              <a:rPr lang="en-GB" sz="2400" b="1" dirty="0" err="1" smtClean="0">
                <a:latin typeface="Comic Sans MS" pitchFamily="66" charset="0"/>
              </a:rPr>
              <a:t>quindi</a:t>
            </a:r>
            <a:r>
              <a:rPr lang="en-GB" sz="2400" b="1" dirty="0" smtClean="0">
                <a:latin typeface="Comic Sans MS" pitchFamily="66" charset="0"/>
              </a:rPr>
              <a:t> </a:t>
            </a:r>
            <a:r>
              <a:rPr lang="en-GB" sz="2400" b="1" dirty="0" err="1" smtClean="0">
                <a:latin typeface="Comic Sans MS" pitchFamily="66" charset="0"/>
              </a:rPr>
              <a:t>avere</a:t>
            </a:r>
            <a:r>
              <a:rPr lang="en-GB" sz="2400" b="1" dirty="0" smtClean="0">
                <a:latin typeface="Comic Sans MS" pitchFamily="66" charset="0"/>
              </a:rPr>
              <a:t> </a:t>
            </a:r>
            <a:r>
              <a:rPr lang="en-GB" sz="2400" b="1" dirty="0" err="1" smtClean="0">
                <a:latin typeface="Comic Sans MS" pitchFamily="66" charset="0"/>
              </a:rPr>
              <a:t>una</a:t>
            </a:r>
            <a:r>
              <a:rPr lang="en-GB" sz="2400" b="1" dirty="0" smtClean="0">
                <a:latin typeface="Comic Sans MS" pitchFamily="66" charset="0"/>
              </a:rPr>
              <a:t> </a:t>
            </a:r>
            <a:r>
              <a:rPr lang="en-GB" sz="2400" b="1" dirty="0" err="1" smtClean="0">
                <a:latin typeface="Comic Sans MS" pitchFamily="66" charset="0"/>
              </a:rPr>
              <a:t>loro</a:t>
            </a:r>
            <a:r>
              <a:rPr lang="en-GB" sz="2400" b="1" dirty="0" smtClean="0">
                <a:latin typeface="Comic Sans MS" pitchFamily="66" charset="0"/>
              </a:rPr>
              <a:t> </a:t>
            </a:r>
            <a:r>
              <a:rPr lang="en-GB" sz="2400" b="1" dirty="0" err="1" smtClean="0">
                <a:latin typeface="Comic Sans MS" pitchFamily="66" charset="0"/>
              </a:rPr>
              <a:t>capacità</a:t>
            </a:r>
            <a:r>
              <a:rPr lang="en-GB" sz="2400" b="1" dirty="0" smtClean="0">
                <a:latin typeface="Comic Sans MS" pitchFamily="66" charset="0"/>
              </a:rPr>
              <a:t> di </a:t>
            </a:r>
            <a:r>
              <a:rPr lang="en-GB" sz="2400" b="1" dirty="0" err="1" smtClean="0">
                <a:latin typeface="Comic Sans MS" pitchFamily="66" charset="0"/>
              </a:rPr>
              <a:t>variabilità</a:t>
            </a:r>
            <a:r>
              <a:rPr lang="en-GB" sz="2400" b="1" dirty="0" smtClean="0">
                <a:latin typeface="Comic Sans MS" pitchFamily="66" charset="0"/>
              </a:rPr>
              <a:t> ma </a:t>
            </a:r>
            <a:r>
              <a:rPr lang="en-GB" sz="2400" b="1" dirty="0" err="1" smtClean="0">
                <a:latin typeface="Comic Sans MS" pitchFamily="66" charset="0"/>
              </a:rPr>
              <a:t>il</a:t>
            </a:r>
            <a:r>
              <a:rPr lang="en-GB" sz="2400" b="1" dirty="0" smtClean="0">
                <a:latin typeface="Comic Sans MS" pitchFamily="66" charset="0"/>
              </a:rPr>
              <a:t> </a:t>
            </a:r>
            <a:r>
              <a:rPr lang="en-GB" sz="2400" b="1" dirty="0" err="1" smtClean="0">
                <a:latin typeface="Comic Sans MS" pitchFamily="66" charset="0"/>
              </a:rPr>
              <a:t>cambiamento</a:t>
            </a:r>
            <a:r>
              <a:rPr lang="en-GB" sz="2400" b="1" dirty="0" smtClean="0">
                <a:latin typeface="Comic Sans MS" pitchFamily="66" charset="0"/>
              </a:rPr>
              <a:t> </a:t>
            </a:r>
            <a:r>
              <a:rPr lang="en-GB" sz="2400" b="1" dirty="0" err="1" smtClean="0">
                <a:latin typeface="Comic Sans MS" pitchFamily="66" charset="0"/>
              </a:rPr>
              <a:t>dei</a:t>
            </a:r>
            <a:r>
              <a:rPr lang="en-GB" sz="2400" b="1" dirty="0" smtClean="0">
                <a:latin typeface="Comic Sans MS" pitchFamily="66" charset="0"/>
              </a:rPr>
              <a:t> </a:t>
            </a:r>
            <a:r>
              <a:rPr lang="en-GB" sz="2400" b="1" dirty="0" err="1" smtClean="0">
                <a:latin typeface="Comic Sans MS" pitchFamily="66" charset="0"/>
              </a:rPr>
              <a:t>componenti</a:t>
            </a:r>
            <a:r>
              <a:rPr lang="en-GB" sz="2400" b="1" dirty="0" smtClean="0">
                <a:latin typeface="Comic Sans MS" pitchFamily="66" charset="0"/>
              </a:rPr>
              <a:t> di </a:t>
            </a:r>
            <a:r>
              <a:rPr lang="en-GB" sz="2400" b="1" dirty="0" err="1" smtClean="0">
                <a:latin typeface="Comic Sans MS" pitchFamily="66" charset="0"/>
              </a:rPr>
              <a:t>ognuno</a:t>
            </a:r>
            <a:r>
              <a:rPr lang="en-GB" sz="2400" b="1" dirty="0" smtClean="0">
                <a:latin typeface="Comic Sans MS" pitchFamily="66" charset="0"/>
              </a:rPr>
              <a:t> di </a:t>
            </a:r>
            <a:r>
              <a:rPr lang="en-GB" sz="2400" b="1" dirty="0" err="1" smtClean="0">
                <a:latin typeface="Comic Sans MS" pitchFamily="66" charset="0"/>
              </a:rPr>
              <a:t>essi</a:t>
            </a:r>
            <a:r>
              <a:rPr lang="en-GB" sz="2400" b="1" dirty="0" smtClean="0">
                <a:latin typeface="Comic Sans MS" pitchFamily="66" charset="0"/>
              </a:rPr>
              <a:t> </a:t>
            </a:r>
            <a:r>
              <a:rPr lang="en-GB" sz="2400" b="1" dirty="0" err="1" smtClean="0">
                <a:latin typeface="Comic Sans MS" pitchFamily="66" charset="0"/>
              </a:rPr>
              <a:t>deve</a:t>
            </a:r>
            <a:r>
              <a:rPr lang="en-GB" sz="2400" b="1" dirty="0" smtClean="0">
                <a:latin typeface="Comic Sans MS" pitchFamily="66" charset="0"/>
              </a:rPr>
              <a:t> </a:t>
            </a:r>
            <a:r>
              <a:rPr lang="en-GB" sz="2400" b="1" dirty="0" err="1" smtClean="0">
                <a:latin typeface="Comic Sans MS" pitchFamily="66" charset="0"/>
              </a:rPr>
              <a:t>essere</a:t>
            </a:r>
            <a:r>
              <a:rPr lang="en-GB" sz="2400" b="1" dirty="0" smtClean="0">
                <a:latin typeface="Comic Sans MS" pitchFamily="66" charset="0"/>
              </a:rPr>
              <a:t> </a:t>
            </a:r>
            <a:r>
              <a:rPr lang="en-GB" sz="2400" b="1" dirty="0" err="1" smtClean="0">
                <a:latin typeface="Comic Sans MS" pitchFamily="66" charset="0"/>
              </a:rPr>
              <a:t>attuato</a:t>
            </a:r>
            <a:r>
              <a:rPr lang="en-GB" sz="2400" b="1" dirty="0" smtClean="0">
                <a:latin typeface="Comic Sans MS" pitchFamily="66" charset="0"/>
              </a:rPr>
              <a:t> di concerto con </a:t>
            </a: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altri</a:t>
            </a:r>
            <a:r>
              <a:rPr lang="en-GB" sz="2400" b="1" dirty="0" smtClean="0">
                <a:latin typeface="Comic Sans MS" pitchFamily="66" charset="0"/>
              </a:rPr>
              <a:t> </a:t>
            </a:r>
            <a:r>
              <a:rPr lang="en-GB" sz="2400" b="1" dirty="0" err="1" smtClean="0">
                <a:latin typeface="Comic Sans MS" pitchFamily="66" charset="0"/>
              </a:rPr>
              <a:t>pena</a:t>
            </a:r>
            <a:r>
              <a:rPr lang="en-GB" sz="2400" b="1" dirty="0" smtClean="0">
                <a:latin typeface="Comic Sans MS" pitchFamily="66" charset="0"/>
              </a:rPr>
              <a:t> </a:t>
            </a:r>
            <a:r>
              <a:rPr lang="en-GB" sz="2400" b="1" dirty="0" err="1" smtClean="0">
                <a:latin typeface="Comic Sans MS" pitchFamily="66" charset="0"/>
              </a:rPr>
              <a:t>l’instaurarsi</a:t>
            </a:r>
            <a:r>
              <a:rPr lang="en-GB" sz="2400" b="1" dirty="0" smtClean="0">
                <a:latin typeface="Comic Sans MS" pitchFamily="66" charset="0"/>
              </a:rPr>
              <a:t> di un </a:t>
            </a:r>
            <a:r>
              <a:rPr lang="en-GB" sz="2400" b="1" dirty="0" err="1" smtClean="0">
                <a:latin typeface="Comic Sans MS" pitchFamily="66" charset="0"/>
              </a:rPr>
              <a:t>effetto</a:t>
            </a:r>
            <a:r>
              <a:rPr lang="en-GB" sz="2400" b="1" dirty="0" smtClean="0">
                <a:latin typeface="Comic Sans MS" pitchFamily="66" charset="0"/>
              </a:rPr>
              <a:t> a </a:t>
            </a:r>
            <a:r>
              <a:rPr lang="en-GB" sz="2400" b="1" dirty="0" err="1" smtClean="0">
                <a:latin typeface="Comic Sans MS" pitchFamily="66" charset="0"/>
              </a:rPr>
              <a:t>farfalla</a:t>
            </a:r>
            <a:r>
              <a:rPr lang="en-GB" sz="2400" b="1" dirty="0">
                <a:latin typeface="Comic Sans MS" pitchFamily="66" charset="0"/>
              </a:rPr>
              <a:t> </a:t>
            </a:r>
            <a:r>
              <a:rPr lang="en-GB" sz="2400" b="1" dirty="0" smtClean="0">
                <a:latin typeface="Comic Sans MS" pitchFamily="66" charset="0"/>
              </a:rPr>
              <a:t>e di </a:t>
            </a:r>
            <a:r>
              <a:rPr lang="en-GB" sz="2400" b="1" dirty="0" err="1" smtClean="0">
                <a:latin typeface="Comic Sans MS" pitchFamily="66" charset="0"/>
              </a:rPr>
              <a:t>una</a:t>
            </a:r>
            <a:r>
              <a:rPr lang="en-GB" sz="2400" b="1" dirty="0" smtClean="0">
                <a:latin typeface="Comic Sans MS" pitchFamily="66" charset="0"/>
              </a:rPr>
              <a:t> </a:t>
            </a:r>
            <a:r>
              <a:rPr lang="en-GB" sz="2400" b="1" dirty="0" err="1" smtClean="0">
                <a:latin typeface="Comic Sans MS" pitchFamily="66" charset="0"/>
              </a:rPr>
              <a:t>rottura</a:t>
            </a:r>
            <a:r>
              <a:rPr lang="en-GB" sz="2400" b="1" dirty="0" smtClean="0">
                <a:latin typeface="Comic Sans MS" pitchFamily="66" charset="0"/>
              </a:rPr>
              <a:t> del </a:t>
            </a:r>
            <a:r>
              <a:rPr lang="en-GB" sz="2400" b="1" dirty="0" err="1" smtClean="0">
                <a:latin typeface="Comic Sans MS" pitchFamily="66" charset="0"/>
              </a:rPr>
              <a:t>sistema</a:t>
            </a:r>
            <a:r>
              <a:rPr lang="en-GB" sz="2400" b="1" dirty="0" smtClean="0">
                <a:latin typeface="Comic Sans MS" pitchFamily="66" charset="0"/>
              </a:rPr>
              <a:t> in </a:t>
            </a:r>
            <a:r>
              <a:rPr lang="en-GB" sz="2400" b="1" dirty="0" err="1" smtClean="0">
                <a:latin typeface="Comic Sans MS" pitchFamily="66" charset="0"/>
              </a:rPr>
              <a:t>coerenza</a:t>
            </a:r>
            <a:r>
              <a:rPr lang="en-GB" sz="2400" b="1" dirty="0" smtClean="0">
                <a:latin typeface="Comic Sans MS" pitchFamily="66" charset="0"/>
              </a:rPr>
              <a:t> con </a:t>
            </a:r>
            <a:r>
              <a:rPr lang="en-GB" sz="2400" b="1" dirty="0" err="1" smtClean="0">
                <a:latin typeface="Comic Sans MS" pitchFamily="66" charset="0"/>
              </a:rPr>
              <a:t>il</a:t>
            </a:r>
            <a:r>
              <a:rPr lang="en-GB" sz="2400" b="1" dirty="0" smtClean="0">
                <a:latin typeface="Comic Sans MS" pitchFamily="66" charset="0"/>
              </a:rPr>
              <a:t> </a:t>
            </a:r>
            <a:r>
              <a:rPr lang="en-GB" sz="2400" b="1" dirty="0" err="1" smtClean="0">
                <a:latin typeface="Comic Sans MS" pitchFamily="66" charset="0"/>
              </a:rPr>
              <a:t>concetto</a:t>
            </a:r>
            <a:r>
              <a:rPr lang="en-GB" sz="2400" b="1" dirty="0" smtClean="0">
                <a:latin typeface="Comic Sans MS" pitchFamily="66" charset="0"/>
              </a:rPr>
              <a:t> di “</a:t>
            </a:r>
            <a:r>
              <a:rPr lang="en-GB" sz="2400" b="1" dirty="0" err="1" smtClean="0">
                <a:latin typeface="Comic Sans MS" pitchFamily="66" charset="0"/>
              </a:rPr>
              <a:t>criticalità</a:t>
            </a:r>
            <a:r>
              <a:rPr lang="en-GB" sz="2400" b="1" dirty="0" smtClean="0">
                <a:latin typeface="Comic Sans MS" pitchFamily="66" charset="0"/>
              </a:rPr>
              <a:t> </a:t>
            </a:r>
            <a:r>
              <a:rPr lang="en-GB" sz="2400" b="1" dirty="0" err="1" smtClean="0">
                <a:latin typeface="Comic Sans MS" pitchFamily="66" charset="0"/>
              </a:rPr>
              <a:t>estesa</a:t>
            </a:r>
            <a:r>
              <a:rPr lang="en-GB" sz="2400" b="1" dirty="0" smtClean="0">
                <a:latin typeface="Comic Sans MS" pitchFamily="66" charset="0"/>
              </a:rPr>
              <a:t>”      </a:t>
            </a:r>
            <a:endParaRPr lang="en-GB" sz="2400" b="1" dirty="0">
              <a:latin typeface="Comic Sans MS" pitchFamily="66" charset="0"/>
            </a:endParaRPr>
          </a:p>
        </p:txBody>
      </p:sp>
    </p:spTree>
    <p:extLst>
      <p:ext uri="{BB962C8B-B14F-4D97-AF65-F5344CB8AC3E}">
        <p14:creationId xmlns:p14="http://schemas.microsoft.com/office/powerpoint/2010/main" val="750034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6632"/>
            <a:ext cx="9144000" cy="830997"/>
          </a:xfrm>
          <a:prstGeom prst="rect">
            <a:avLst/>
          </a:prstGeom>
        </p:spPr>
        <p:txBody>
          <a:bodyPr wrap="square">
            <a:spAutoFit/>
          </a:bodyPr>
          <a:lstStyle/>
          <a:p>
            <a:r>
              <a:rPr lang="en-US" altLang="zh-TW" sz="2400" b="1" i="1" dirty="0">
                <a:latin typeface="Comic Sans MS" pitchFamily="66" charset="0"/>
                <a:ea typeface="PMingLiU" pitchFamily="18" charset="-120"/>
              </a:rPr>
              <a:t>For </a:t>
            </a:r>
            <a:r>
              <a:rPr lang="en-US" altLang="zh-TW" sz="2400" b="1" i="1" dirty="0" err="1">
                <a:latin typeface="Comic Sans MS" pitchFamily="66" charset="0"/>
                <a:ea typeface="PMingLiU" pitchFamily="18" charset="-120"/>
              </a:rPr>
              <a:t>influisce</a:t>
            </a:r>
            <a:r>
              <a:rPr lang="en-US" altLang="zh-TW" sz="2400" b="1" i="1" dirty="0">
                <a:latin typeface="Comic Sans MS" pitchFamily="66" charset="0"/>
                <a:ea typeface="PMingLiU" pitchFamily="18" charset="-120"/>
              </a:rPr>
              <a:t> </a:t>
            </a:r>
            <a:r>
              <a:rPr lang="en-US" altLang="zh-TW" sz="2400" b="1" i="1" dirty="0" err="1">
                <a:latin typeface="Comic Sans MS" pitchFamily="66" charset="0"/>
                <a:ea typeface="PMingLiU" pitchFamily="18" charset="-120"/>
              </a:rPr>
              <a:t>sul</a:t>
            </a:r>
            <a:r>
              <a:rPr lang="en-US" altLang="zh-TW" sz="2400" b="1" i="1" dirty="0">
                <a:latin typeface="Comic Sans MS" pitchFamily="66" charset="0"/>
                <a:ea typeface="PMingLiU" pitchFamily="18" charset="-120"/>
              </a:rPr>
              <a:t> </a:t>
            </a:r>
            <a:r>
              <a:rPr lang="en-US" altLang="zh-TW" sz="2400" b="1" i="1" dirty="0" err="1">
                <a:latin typeface="Comic Sans MS" pitchFamily="66" charset="0"/>
                <a:ea typeface="PMingLiU" pitchFamily="18" charset="-120"/>
              </a:rPr>
              <a:t>comportamento</a:t>
            </a:r>
            <a:r>
              <a:rPr lang="en-US" altLang="zh-TW" sz="2400" b="1" i="1" dirty="0">
                <a:latin typeface="Comic Sans MS" pitchFamily="66" charset="0"/>
                <a:ea typeface="PMingLiU" pitchFamily="18" charset="-120"/>
              </a:rPr>
              <a:t> </a:t>
            </a:r>
            <a:r>
              <a:rPr lang="en-US" altLang="zh-TW" sz="2400" b="1" i="1" dirty="0" err="1">
                <a:latin typeface="Comic Sans MS" pitchFamily="66" charset="0"/>
                <a:ea typeface="PMingLiU" pitchFamily="18" charset="-120"/>
              </a:rPr>
              <a:t>delle</a:t>
            </a:r>
            <a:r>
              <a:rPr lang="en-US" altLang="zh-TW" sz="2400" b="1" i="1" dirty="0">
                <a:latin typeface="Comic Sans MS" pitchFamily="66" charset="0"/>
                <a:ea typeface="PMingLiU" pitchFamily="18" charset="-120"/>
              </a:rPr>
              <a:t> </a:t>
            </a:r>
            <a:r>
              <a:rPr lang="en-US" altLang="zh-TW" sz="2400" b="1" i="1" dirty="0" err="1">
                <a:latin typeface="Comic Sans MS" pitchFamily="66" charset="0"/>
                <a:ea typeface="PMingLiU" pitchFamily="18" charset="-120"/>
              </a:rPr>
              <a:t>formiche</a:t>
            </a:r>
            <a:r>
              <a:rPr lang="en-US" altLang="zh-TW" sz="2400" b="1" i="1" dirty="0">
                <a:latin typeface="Comic Sans MS" pitchFamily="66" charset="0"/>
                <a:ea typeface="PMingLiU" pitchFamily="18" charset="-120"/>
              </a:rPr>
              <a:t> </a:t>
            </a:r>
            <a:r>
              <a:rPr lang="en-US" altLang="zh-TW" sz="2400" b="1" i="1" dirty="0" err="1">
                <a:latin typeface="Comic Sans MS" pitchFamily="66" charset="0"/>
                <a:ea typeface="PMingLiU" pitchFamily="18" charset="-120"/>
              </a:rPr>
              <a:t>rosse</a:t>
            </a:r>
            <a:r>
              <a:rPr lang="en-US" altLang="zh-TW" sz="2400" b="1" i="1" dirty="0">
                <a:latin typeface="Comic Sans MS" pitchFamily="66" charset="0"/>
                <a:ea typeface="PMingLiU" pitchFamily="18" charset="-120"/>
              </a:rPr>
              <a:t> </a:t>
            </a:r>
            <a:r>
              <a:rPr lang="en-US" altLang="zh-TW" sz="2400" b="1" i="1" dirty="0" err="1">
                <a:latin typeface="Comic Sans MS" pitchFamily="66" charset="0"/>
                <a:ea typeface="PMingLiU" pitchFamily="18" charset="-120"/>
              </a:rPr>
              <a:t>raccoglitrici</a:t>
            </a:r>
            <a:endParaRPr lang="it-IT" sz="2400" b="1" dirty="0">
              <a:latin typeface="Comic Sans MS" pitchFamily="66" charset="0"/>
            </a:endParaRPr>
          </a:p>
        </p:txBody>
      </p:sp>
      <p:sp>
        <p:nvSpPr>
          <p:cNvPr id="3" name="Rettangolo 2"/>
          <p:cNvSpPr/>
          <p:nvPr/>
        </p:nvSpPr>
        <p:spPr>
          <a:xfrm>
            <a:off x="0" y="947629"/>
            <a:ext cx="9144000" cy="3970318"/>
          </a:xfrm>
          <a:prstGeom prst="rect">
            <a:avLst/>
          </a:prstGeom>
        </p:spPr>
        <p:txBody>
          <a:bodyPr wrap="square">
            <a:spAutoFit/>
          </a:bodyPr>
          <a:lstStyle/>
          <a:p>
            <a:pPr>
              <a:lnSpc>
                <a:spcPct val="90000"/>
              </a:lnSpc>
            </a:pPr>
            <a:r>
              <a:rPr lang="en-US" altLang="zh-TW" sz="2800" dirty="0" smtClean="0">
                <a:latin typeface="Comic Sans MS" pitchFamily="66" charset="0"/>
                <a:ea typeface="PMingLiU" pitchFamily="18" charset="-120"/>
              </a:rPr>
              <a:t>--Le </a:t>
            </a:r>
            <a:r>
              <a:rPr lang="en-US" altLang="zh-TW" sz="2800" dirty="0" err="1">
                <a:latin typeface="Comic Sans MS" pitchFamily="66" charset="0"/>
                <a:ea typeface="PMingLiU" pitchFamily="18" charset="-120"/>
              </a:rPr>
              <a:t>formiche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rosse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raccoglitrici</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vivono</a:t>
            </a:r>
            <a:r>
              <a:rPr lang="en-US" altLang="zh-TW" sz="2800" dirty="0">
                <a:latin typeface="Comic Sans MS" pitchFamily="66" charset="0"/>
                <a:ea typeface="PMingLiU" pitchFamily="18" charset="-120"/>
              </a:rPr>
              <a:t> in </a:t>
            </a:r>
            <a:r>
              <a:rPr lang="en-US" altLang="zh-TW" sz="2800" dirty="0" err="1">
                <a:latin typeface="Comic Sans MS" pitchFamily="66" charset="0"/>
                <a:ea typeface="PMingLiU" pitchFamily="18" charset="-120"/>
              </a:rPr>
              <a:t>grandi</a:t>
            </a:r>
            <a:r>
              <a:rPr lang="en-US" altLang="zh-TW" sz="2800" dirty="0">
                <a:latin typeface="Comic Sans MS" pitchFamily="66" charset="0"/>
                <a:ea typeface="PMingLiU" pitchFamily="18" charset="-120"/>
              </a:rPr>
              <a:t> </a:t>
            </a:r>
            <a:r>
              <a:rPr lang="en-US" altLang="zh-TW" sz="2800" dirty="0" err="1" smtClean="0">
                <a:latin typeface="Comic Sans MS" pitchFamily="66" charset="0"/>
                <a:ea typeface="PMingLiU" pitchFamily="18" charset="-120"/>
              </a:rPr>
              <a:t>colonie</a:t>
            </a:r>
            <a:r>
              <a:rPr lang="en-US" altLang="zh-TW" sz="2800" dirty="0" smtClean="0">
                <a:latin typeface="Comic Sans MS" pitchFamily="66" charset="0"/>
                <a:ea typeface="PMingLiU" pitchFamily="18" charset="-120"/>
              </a:rPr>
              <a:t>. </a:t>
            </a:r>
            <a:r>
              <a:rPr lang="en-US" altLang="zh-TW" sz="2800" dirty="0" err="1" smtClean="0">
                <a:latin typeface="Comic Sans MS" pitchFamily="66" charset="0"/>
                <a:ea typeface="PMingLiU" pitchFamily="18" charset="-120"/>
              </a:rPr>
              <a:t>Alcune</a:t>
            </a:r>
            <a:r>
              <a:rPr lang="en-US" altLang="zh-TW" sz="2800" dirty="0" smtClean="0">
                <a:latin typeface="Comic Sans MS" pitchFamily="66" charset="0"/>
                <a:ea typeface="PMingLiU" pitchFamily="18" charset="-120"/>
              </a:rPr>
              <a:t> </a:t>
            </a:r>
            <a:r>
              <a:rPr lang="en-US" altLang="zh-TW" sz="2800" dirty="0" err="1">
                <a:latin typeface="Comic Sans MS" pitchFamily="66" charset="0"/>
                <a:ea typeface="PMingLiU" pitchFamily="18" charset="-120"/>
              </a:rPr>
              <a:t>lavorano</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dentro</a:t>
            </a:r>
            <a:r>
              <a:rPr lang="en-US" altLang="zh-TW" sz="2800" dirty="0">
                <a:latin typeface="Comic Sans MS" pitchFamily="66" charset="0"/>
                <a:ea typeface="PMingLiU" pitchFamily="18" charset="-120"/>
              </a:rPr>
              <a:t> la </a:t>
            </a:r>
            <a:r>
              <a:rPr lang="en-US" altLang="zh-TW" sz="2800" dirty="0" err="1">
                <a:latin typeface="Comic Sans MS" pitchFamily="66" charset="0"/>
                <a:ea typeface="PMingLiU" pitchFamily="18" charset="-120"/>
              </a:rPr>
              <a:t>colonia</a:t>
            </a:r>
            <a:r>
              <a:rPr lang="en-US" altLang="zh-TW" sz="2800" dirty="0">
                <a:latin typeface="Comic Sans MS" pitchFamily="66" charset="0"/>
                <a:ea typeface="PMingLiU" pitchFamily="18" charset="-120"/>
              </a:rPr>
              <a:t> ( ad </a:t>
            </a:r>
            <a:r>
              <a:rPr lang="en-US" altLang="zh-TW" sz="2800" dirty="0" err="1">
                <a:latin typeface="Comic Sans MS" pitchFamily="66" charset="0"/>
                <a:ea typeface="PMingLiU" pitchFamily="18" charset="-120"/>
              </a:rPr>
              <a:t>es</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curando</a:t>
            </a:r>
            <a:r>
              <a:rPr lang="en-US" altLang="zh-TW" sz="2800" dirty="0">
                <a:latin typeface="Comic Sans MS" pitchFamily="66" charset="0"/>
                <a:ea typeface="PMingLiU" pitchFamily="18" charset="-120"/>
              </a:rPr>
              <a:t> le </a:t>
            </a:r>
            <a:r>
              <a:rPr lang="en-US" altLang="zh-TW" sz="2800" dirty="0" err="1">
                <a:latin typeface="Comic Sans MS" pitchFamily="66" charset="0"/>
                <a:ea typeface="PMingLiU" pitchFamily="18" charset="-120"/>
              </a:rPr>
              <a:t>formiche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appena</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nate</a:t>
            </a:r>
            <a:r>
              <a:rPr lang="en-US" altLang="zh-TW" sz="2800" dirty="0">
                <a:latin typeface="Comic Sans MS" pitchFamily="66" charset="0"/>
                <a:ea typeface="PMingLiU" pitchFamily="18" charset="-120"/>
              </a:rPr>
              <a:t>) </a:t>
            </a:r>
            <a:r>
              <a:rPr lang="en-US" altLang="zh-TW" sz="2800" dirty="0" err="1" smtClean="0">
                <a:latin typeface="Comic Sans MS" pitchFamily="66" charset="0"/>
                <a:ea typeface="PMingLiU" pitchFamily="18" charset="-120"/>
              </a:rPr>
              <a:t>mentre</a:t>
            </a:r>
            <a:r>
              <a:rPr lang="en-US" altLang="zh-TW" sz="2800" dirty="0" smtClean="0">
                <a:latin typeface="Comic Sans MS" pitchFamily="66" charset="0"/>
                <a:ea typeface="PMingLiU" pitchFamily="18" charset="-120"/>
              </a:rPr>
              <a:t> </a:t>
            </a:r>
            <a:r>
              <a:rPr lang="en-US" altLang="zh-TW" sz="2800" dirty="0" err="1" smtClean="0">
                <a:latin typeface="Comic Sans MS" pitchFamily="66" charset="0"/>
                <a:ea typeface="PMingLiU" pitchFamily="18" charset="-120"/>
              </a:rPr>
              <a:t>altre</a:t>
            </a:r>
            <a:r>
              <a:rPr lang="en-US" altLang="zh-TW" sz="2800" dirty="0" smtClean="0">
                <a:latin typeface="Comic Sans MS" pitchFamily="66" charset="0"/>
                <a:ea typeface="PMingLiU" pitchFamily="18" charset="-120"/>
              </a:rPr>
              <a:t> </a:t>
            </a:r>
            <a:r>
              <a:rPr lang="en-US" altLang="zh-TW" sz="2800" dirty="0" err="1">
                <a:latin typeface="Comic Sans MS" pitchFamily="66" charset="0"/>
                <a:ea typeface="PMingLiU" pitchFamily="18" charset="-120"/>
              </a:rPr>
              <a:t>foraggiano</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fuori</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dalla</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colonia</a:t>
            </a:r>
            <a:r>
              <a:rPr lang="en-US" altLang="zh-TW" sz="2800" dirty="0">
                <a:latin typeface="Comic Sans MS" pitchFamily="66" charset="0"/>
                <a:ea typeface="PMingLiU" pitchFamily="18" charset="-120"/>
              </a:rPr>
              <a:t>  </a:t>
            </a:r>
          </a:p>
          <a:p>
            <a:pPr>
              <a:lnSpc>
                <a:spcPct val="90000"/>
              </a:lnSpc>
            </a:pPr>
            <a:r>
              <a:rPr lang="en-US" altLang="zh-TW" sz="2800" i="1" dirty="0" smtClean="0">
                <a:latin typeface="Comic Sans MS" pitchFamily="66" charset="0"/>
                <a:ea typeface="PMingLiU" pitchFamily="18" charset="-120"/>
              </a:rPr>
              <a:t>--For</a:t>
            </a:r>
            <a:r>
              <a:rPr lang="en-US" altLang="zh-TW" sz="2800" dirty="0" smtClean="0">
                <a:latin typeface="Comic Sans MS" pitchFamily="66" charset="0"/>
                <a:ea typeface="PMingLiU" pitchFamily="18" charset="-120"/>
              </a:rPr>
              <a:t> </a:t>
            </a:r>
            <a:r>
              <a:rPr lang="en-US" altLang="zh-TW" sz="2800" dirty="0">
                <a:latin typeface="Comic Sans MS" pitchFamily="66" charset="0"/>
                <a:ea typeface="PMingLiU" pitchFamily="18" charset="-120"/>
              </a:rPr>
              <a:t>cambia </a:t>
            </a:r>
            <a:r>
              <a:rPr lang="en-US" altLang="zh-TW" sz="2800" dirty="0" err="1">
                <a:latin typeface="Comic Sans MS" pitchFamily="66" charset="0"/>
                <a:ea typeface="PMingLiU" pitchFamily="18" charset="-120"/>
              </a:rPr>
              <a:t>quando</a:t>
            </a:r>
            <a:r>
              <a:rPr lang="en-US" altLang="zh-TW" sz="2800" dirty="0">
                <a:latin typeface="Comic Sans MS" pitchFamily="66" charset="0"/>
                <a:ea typeface="PMingLiU" pitchFamily="18" charset="-120"/>
              </a:rPr>
              <a:t> le </a:t>
            </a:r>
            <a:r>
              <a:rPr lang="en-US" altLang="zh-TW" sz="2800" b="1" dirty="0" err="1">
                <a:latin typeface="Comic Sans MS" pitchFamily="66" charset="0"/>
                <a:ea typeface="PMingLiU" pitchFamily="18" charset="-120"/>
              </a:rPr>
              <a:t>operaie</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lasciano</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il</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lavoro</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interno</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alla</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colonia</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ed</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escono</a:t>
            </a:r>
            <a:r>
              <a:rPr lang="en-US" altLang="zh-TW" sz="2800" b="1" dirty="0">
                <a:latin typeface="Comic Sans MS" pitchFamily="66" charset="0"/>
                <a:ea typeface="PMingLiU" pitchFamily="18" charset="-120"/>
              </a:rPr>
              <a:t> a </a:t>
            </a:r>
            <a:r>
              <a:rPr lang="en-US" altLang="zh-TW" sz="2800" b="1" dirty="0" err="1">
                <a:latin typeface="Comic Sans MS" pitchFamily="66" charset="0"/>
                <a:ea typeface="PMingLiU" pitchFamily="18" charset="-120"/>
              </a:rPr>
              <a:t>foraggiare</a:t>
            </a:r>
            <a:r>
              <a:rPr lang="en-US" altLang="zh-TW" sz="2800" dirty="0">
                <a:latin typeface="Comic Sans MS" pitchFamily="66" charset="0"/>
                <a:ea typeface="PMingLiU" pitchFamily="18" charset="-120"/>
              </a:rPr>
              <a:t> </a:t>
            </a:r>
            <a:endParaRPr lang="en-US" altLang="zh-TW" sz="2800" b="1" dirty="0">
              <a:latin typeface="Comic Sans MS" pitchFamily="66" charset="0"/>
              <a:ea typeface="PMingLiU" pitchFamily="18" charset="-120"/>
            </a:endParaRPr>
          </a:p>
          <a:p>
            <a:pPr>
              <a:lnSpc>
                <a:spcPct val="90000"/>
              </a:lnSpc>
            </a:pPr>
            <a:r>
              <a:rPr lang="en-US" altLang="zh-TW" sz="2800" dirty="0" smtClean="0">
                <a:latin typeface="Comic Sans MS" pitchFamily="66" charset="0"/>
                <a:ea typeface="PMingLiU" pitchFamily="18" charset="-120"/>
              </a:rPr>
              <a:t>--La </a:t>
            </a:r>
            <a:r>
              <a:rPr lang="en-US" altLang="zh-TW" sz="2800" dirty="0" err="1">
                <a:latin typeface="Comic Sans MS" pitchFamily="66" charset="0"/>
                <a:ea typeface="PMingLiU" pitchFamily="18" charset="-120"/>
              </a:rPr>
              <a:t>relazione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fra</a:t>
            </a:r>
            <a:r>
              <a:rPr lang="en-US" altLang="zh-TW" sz="2800" dirty="0">
                <a:latin typeface="Comic Sans MS" pitchFamily="66" charset="0"/>
                <a:ea typeface="PMingLiU" pitchFamily="18" charset="-120"/>
              </a:rPr>
              <a:t> la </a:t>
            </a:r>
            <a:r>
              <a:rPr lang="en-US" altLang="zh-TW" sz="2800" dirty="0" err="1">
                <a:latin typeface="Comic Sans MS" pitchFamily="66" charset="0"/>
                <a:ea typeface="PMingLiU" pitchFamily="18" charset="-120"/>
              </a:rPr>
              <a:t>espressione</a:t>
            </a:r>
            <a:r>
              <a:rPr lang="en-US" altLang="zh-TW" sz="2800" dirty="0">
                <a:latin typeface="Comic Sans MS" pitchFamily="66" charset="0"/>
                <a:ea typeface="PMingLiU" pitchFamily="18" charset="-120"/>
              </a:rPr>
              <a:t>  di </a:t>
            </a:r>
            <a:r>
              <a:rPr lang="en-US" altLang="zh-TW" sz="2800" b="1" dirty="0">
                <a:latin typeface="Comic Sans MS" pitchFamily="66" charset="0"/>
                <a:ea typeface="PMingLiU" pitchFamily="18" charset="-120"/>
              </a:rPr>
              <a:t>for e </a:t>
            </a:r>
            <a:r>
              <a:rPr lang="en-US" altLang="zh-TW" sz="2800" b="1" dirty="0" err="1">
                <a:latin typeface="Comic Sans MS" pitchFamily="66" charset="0"/>
                <a:ea typeface="PMingLiU" pitchFamily="18" charset="-120"/>
              </a:rPr>
              <a:t>il</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comportamento</a:t>
            </a:r>
            <a:r>
              <a:rPr lang="en-US" altLang="zh-TW" sz="2800" b="1" dirty="0">
                <a:latin typeface="Comic Sans MS" pitchFamily="66" charset="0"/>
                <a:ea typeface="PMingLiU" pitchFamily="18" charset="-120"/>
              </a:rPr>
              <a:t> é </a:t>
            </a:r>
            <a:r>
              <a:rPr lang="en-US" altLang="zh-TW" sz="2800" b="1" dirty="0" err="1">
                <a:latin typeface="Comic Sans MS" pitchFamily="66" charset="0"/>
                <a:ea typeface="PMingLiU" pitchFamily="18" charset="-120"/>
              </a:rPr>
              <a:t>rovesciata</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rispetto</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alle</a:t>
            </a:r>
            <a:r>
              <a:rPr lang="en-US" altLang="zh-TW" sz="2800" b="1" dirty="0">
                <a:latin typeface="Comic Sans MS" pitchFamily="66" charset="0"/>
                <a:ea typeface="PMingLiU" pitchFamily="18" charset="-120"/>
              </a:rPr>
              <a:t> </a:t>
            </a:r>
            <a:r>
              <a:rPr lang="en-US" altLang="zh-TW" sz="2800" b="1" dirty="0" err="1" smtClean="0">
                <a:latin typeface="Comic Sans MS" pitchFamily="66" charset="0"/>
                <a:ea typeface="PMingLiU" pitchFamily="18" charset="-120"/>
              </a:rPr>
              <a:t>api</a:t>
            </a:r>
            <a:r>
              <a:rPr lang="en-US" altLang="zh-TW" sz="2800" b="1" dirty="0">
                <a:latin typeface="Comic Sans MS" pitchFamily="66" charset="0"/>
                <a:ea typeface="PMingLiU" pitchFamily="18" charset="-120"/>
              </a:rPr>
              <a:t> </a:t>
            </a:r>
            <a:r>
              <a:rPr lang="en-US" altLang="zh-TW" sz="2800" b="1" dirty="0" smtClean="0">
                <a:latin typeface="Comic Sans MS" pitchFamily="66" charset="0"/>
                <a:ea typeface="PMingLiU" pitchFamily="18" charset="-120"/>
              </a:rPr>
              <a:t>in </a:t>
            </a:r>
            <a:r>
              <a:rPr lang="en-US" altLang="zh-TW" sz="2800" b="1" dirty="0" err="1" smtClean="0">
                <a:latin typeface="Comic Sans MS" pitchFamily="66" charset="0"/>
                <a:ea typeface="PMingLiU" pitchFamily="18" charset="-120"/>
              </a:rPr>
              <a:t>quanto</a:t>
            </a:r>
            <a:r>
              <a:rPr lang="en-US" altLang="zh-TW" sz="2800" b="1" dirty="0" smtClean="0">
                <a:latin typeface="Comic Sans MS" pitchFamily="66" charset="0"/>
                <a:ea typeface="PMingLiU" pitchFamily="18" charset="-120"/>
              </a:rPr>
              <a:t> la </a:t>
            </a:r>
            <a:r>
              <a:rPr lang="en-US" altLang="zh-TW" sz="2800" b="1" dirty="0" err="1">
                <a:latin typeface="Comic Sans MS" pitchFamily="66" charset="0"/>
                <a:ea typeface="PMingLiU" pitchFamily="18" charset="-120"/>
              </a:rPr>
              <a:t>espressione</a:t>
            </a:r>
            <a:r>
              <a:rPr lang="en-US" altLang="zh-TW" sz="2800" b="1" dirty="0">
                <a:latin typeface="Comic Sans MS" pitchFamily="66" charset="0"/>
                <a:ea typeface="PMingLiU" pitchFamily="18" charset="-120"/>
              </a:rPr>
              <a:t> di For </a:t>
            </a:r>
            <a:r>
              <a:rPr lang="en-US" altLang="zh-TW" sz="2800" dirty="0">
                <a:latin typeface="Comic Sans MS" pitchFamily="66" charset="0"/>
                <a:ea typeface="PMingLiU" pitchFamily="18" charset="-120"/>
              </a:rPr>
              <a:t>é </a:t>
            </a:r>
            <a:r>
              <a:rPr lang="en-US" altLang="zh-TW" sz="2800" dirty="0" err="1">
                <a:latin typeface="Comic Sans MS" pitchFamily="66" charset="0"/>
                <a:ea typeface="PMingLiU" pitchFamily="18" charset="-120"/>
              </a:rPr>
              <a:t>piu</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alta</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nelle</a:t>
            </a:r>
            <a:r>
              <a:rPr lang="en-US" altLang="zh-TW" sz="2800" dirty="0">
                <a:latin typeface="Comic Sans MS" pitchFamily="66" charset="0"/>
                <a:ea typeface="PMingLiU" pitchFamily="18" charset="-120"/>
              </a:rPr>
              <a:t> </a:t>
            </a:r>
            <a:r>
              <a:rPr lang="en-US" altLang="zh-TW" sz="2800" b="1" dirty="0" err="1">
                <a:latin typeface="Comic Sans MS" pitchFamily="66" charset="0"/>
                <a:ea typeface="PMingLiU" pitchFamily="18" charset="-120"/>
              </a:rPr>
              <a:t>operaie</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che</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nelle</a:t>
            </a:r>
            <a:r>
              <a:rPr lang="en-US" altLang="zh-TW" sz="2800" b="1" dirty="0">
                <a:latin typeface="Comic Sans MS" pitchFamily="66" charset="0"/>
                <a:ea typeface="PMingLiU" pitchFamily="18" charset="-120"/>
              </a:rPr>
              <a:t> </a:t>
            </a:r>
            <a:r>
              <a:rPr lang="en-US" altLang="zh-TW" sz="2800" b="1" dirty="0" err="1">
                <a:latin typeface="Comic Sans MS" pitchFamily="66" charset="0"/>
                <a:ea typeface="PMingLiU" pitchFamily="18" charset="-120"/>
              </a:rPr>
              <a:t>foraggiatrici</a:t>
            </a:r>
            <a:r>
              <a:rPr lang="en-US" altLang="zh-TW" sz="2800" dirty="0">
                <a:latin typeface="Comic Sans MS" pitchFamily="66" charset="0"/>
                <a:ea typeface="PMingLiU" pitchFamily="18" charset="-120"/>
              </a:rPr>
              <a:t> </a:t>
            </a:r>
          </a:p>
        </p:txBody>
      </p:sp>
      <p:pic>
        <p:nvPicPr>
          <p:cNvPr id="4" name="Picture 4" descr="live_exhibits_harvester_ants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355" y="4933156"/>
            <a:ext cx="5539289" cy="194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730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797"/>
            <a:ext cx="9144000" cy="954107"/>
          </a:xfrm>
          <a:prstGeom prst="rect">
            <a:avLst/>
          </a:prstGeom>
          <a:noFill/>
        </p:spPr>
        <p:txBody>
          <a:bodyPr wrap="square" rtlCol="0">
            <a:spAutoFit/>
          </a:bodyPr>
          <a:lstStyle/>
          <a:p>
            <a:r>
              <a:rPr lang="en-US" altLang="zh-TW" sz="2800" b="1" i="1" dirty="0" smtClean="0">
                <a:latin typeface="Comic Sans MS" pitchFamily="66" charset="0"/>
                <a:ea typeface="PMingLiU" pitchFamily="18" charset="-120"/>
              </a:rPr>
              <a:t>Il gene For</a:t>
            </a:r>
            <a:r>
              <a:rPr lang="en-US" altLang="zh-TW" sz="2800" b="1" dirty="0" smtClean="0">
                <a:latin typeface="Comic Sans MS" pitchFamily="66" charset="0"/>
                <a:ea typeface="PMingLiU" pitchFamily="18" charset="-120"/>
              </a:rPr>
              <a:t> </a:t>
            </a:r>
            <a:r>
              <a:rPr lang="en-US" altLang="zh-TW" sz="2800" b="1" dirty="0">
                <a:latin typeface="Comic Sans MS" pitchFamily="66" charset="0"/>
                <a:ea typeface="PMingLiU" pitchFamily="18" charset="-120"/>
              </a:rPr>
              <a:t>influenza </a:t>
            </a:r>
            <a:r>
              <a:rPr lang="en-US" altLang="zh-TW" sz="2800" b="1" dirty="0" err="1" smtClean="0">
                <a:latin typeface="Comic Sans MS" pitchFamily="66" charset="0"/>
                <a:ea typeface="PMingLiU" pitchFamily="18" charset="-120"/>
              </a:rPr>
              <a:t>anche</a:t>
            </a:r>
            <a:r>
              <a:rPr lang="en-US" altLang="zh-TW" sz="2800" b="1" dirty="0" smtClean="0">
                <a:latin typeface="Comic Sans MS" pitchFamily="66" charset="0"/>
                <a:ea typeface="PMingLiU" pitchFamily="18" charset="-120"/>
              </a:rPr>
              <a:t> </a:t>
            </a:r>
            <a:r>
              <a:rPr lang="en-US" altLang="zh-TW" sz="2800" b="1" dirty="0" err="1" smtClean="0">
                <a:latin typeface="Comic Sans MS" pitchFamily="66" charset="0"/>
                <a:ea typeface="PMingLiU" pitchFamily="18" charset="-120"/>
              </a:rPr>
              <a:t>il</a:t>
            </a:r>
            <a:r>
              <a:rPr lang="en-US" altLang="zh-TW" sz="2800" b="1" dirty="0" smtClean="0">
                <a:latin typeface="Comic Sans MS" pitchFamily="66" charset="0"/>
                <a:ea typeface="PMingLiU" pitchFamily="18" charset="-120"/>
              </a:rPr>
              <a:t> </a:t>
            </a:r>
            <a:r>
              <a:rPr lang="en-US" altLang="zh-TW" sz="2800" b="1" dirty="0" err="1">
                <a:latin typeface="Comic Sans MS" pitchFamily="66" charset="0"/>
                <a:ea typeface="PMingLiU" pitchFamily="18" charset="-120"/>
              </a:rPr>
              <a:t>foraggiamento</a:t>
            </a:r>
            <a:r>
              <a:rPr lang="en-US" altLang="zh-TW" sz="2800" b="1" dirty="0">
                <a:latin typeface="Comic Sans MS" pitchFamily="66" charset="0"/>
                <a:ea typeface="PMingLiU" pitchFamily="18" charset="-120"/>
              </a:rPr>
              <a:t> </a:t>
            </a:r>
            <a:r>
              <a:rPr lang="en-US" altLang="zh-TW" sz="2800" b="1" dirty="0" err="1" smtClean="0">
                <a:latin typeface="Comic Sans MS" pitchFamily="66" charset="0"/>
                <a:ea typeface="PMingLiU" pitchFamily="18" charset="-120"/>
              </a:rPr>
              <a:t>dei</a:t>
            </a:r>
            <a:r>
              <a:rPr lang="en-US" altLang="zh-TW" sz="2800" b="1" dirty="0" smtClean="0">
                <a:latin typeface="Comic Sans MS" pitchFamily="66" charset="0"/>
                <a:ea typeface="PMingLiU" pitchFamily="18" charset="-120"/>
              </a:rPr>
              <a:t> </a:t>
            </a:r>
            <a:r>
              <a:rPr lang="en-US" altLang="zh-TW" sz="2800" b="1" dirty="0" err="1" smtClean="0">
                <a:latin typeface="Comic Sans MS" pitchFamily="66" charset="0"/>
                <a:ea typeface="PMingLiU" pitchFamily="18" charset="-120"/>
              </a:rPr>
              <a:t>nematodi</a:t>
            </a:r>
            <a:r>
              <a:rPr lang="en-US" altLang="zh-TW" sz="2800" b="1" dirty="0" smtClean="0">
                <a:latin typeface="Comic Sans MS" pitchFamily="66" charset="0"/>
                <a:ea typeface="PMingLiU" pitchFamily="18" charset="-120"/>
              </a:rPr>
              <a:t>.</a:t>
            </a:r>
            <a:endParaRPr lang="it-IT" sz="2800" b="1" dirty="0">
              <a:latin typeface="Comic Sans MS" pitchFamily="66" charset="0"/>
            </a:endParaRPr>
          </a:p>
        </p:txBody>
      </p:sp>
      <p:sp>
        <p:nvSpPr>
          <p:cNvPr id="3" name="Rettangolo 2"/>
          <p:cNvSpPr/>
          <p:nvPr/>
        </p:nvSpPr>
        <p:spPr>
          <a:xfrm>
            <a:off x="0" y="908720"/>
            <a:ext cx="9036496" cy="5780044"/>
          </a:xfrm>
          <a:prstGeom prst="rect">
            <a:avLst/>
          </a:prstGeom>
        </p:spPr>
        <p:txBody>
          <a:bodyPr wrap="square">
            <a:spAutoFit/>
          </a:bodyPr>
          <a:lstStyle/>
          <a:p>
            <a:r>
              <a:rPr lang="en-US" altLang="zh-TW" sz="2800" dirty="0" smtClean="0">
                <a:latin typeface="Comic Sans MS" pitchFamily="66" charset="0"/>
                <a:ea typeface="PMingLiU" pitchFamily="18" charset="-120"/>
              </a:rPr>
              <a:t>I </a:t>
            </a:r>
            <a:r>
              <a:rPr lang="en-US" altLang="zh-TW" sz="2800" dirty="0" err="1" smtClean="0">
                <a:latin typeface="Comic Sans MS" pitchFamily="66" charset="0"/>
                <a:ea typeface="PMingLiU" pitchFamily="18" charset="-120"/>
              </a:rPr>
              <a:t>nematodi</a:t>
            </a:r>
            <a:r>
              <a:rPr lang="en-US" altLang="zh-TW" sz="2800" dirty="0" smtClean="0">
                <a:latin typeface="Comic Sans MS" pitchFamily="66" charset="0"/>
                <a:ea typeface="PMingLiU" pitchFamily="18" charset="-120"/>
              </a:rPr>
              <a:t> </a:t>
            </a:r>
            <a:r>
              <a:rPr lang="en-US" altLang="zh-TW" sz="2800" dirty="0" err="1" smtClean="0">
                <a:latin typeface="Comic Sans MS" pitchFamily="66" charset="0"/>
                <a:ea typeface="PMingLiU" pitchFamily="18" charset="-120"/>
              </a:rPr>
              <a:t>hanno</a:t>
            </a:r>
            <a:r>
              <a:rPr lang="en-US" altLang="zh-TW" sz="2800" dirty="0" smtClean="0">
                <a:latin typeface="Comic Sans MS" pitchFamily="66" charset="0"/>
                <a:ea typeface="PMingLiU" pitchFamily="18" charset="-120"/>
              </a:rPr>
              <a:t> </a:t>
            </a:r>
            <a:r>
              <a:rPr lang="en-US" altLang="zh-TW" sz="2800" dirty="0">
                <a:latin typeface="Comic Sans MS" pitchFamily="66" charset="0"/>
                <a:ea typeface="PMingLiU" pitchFamily="18" charset="-120"/>
              </a:rPr>
              <a:t>due </a:t>
            </a:r>
            <a:r>
              <a:rPr lang="en-US" altLang="zh-TW" sz="2800" dirty="0" err="1">
                <a:latin typeface="Comic Sans MS" pitchFamily="66" charset="0"/>
                <a:ea typeface="PMingLiU" pitchFamily="18" charset="-120"/>
              </a:rPr>
              <a:t>forme</a:t>
            </a:r>
            <a:r>
              <a:rPr lang="en-US" altLang="zh-TW" sz="2800" dirty="0">
                <a:latin typeface="Comic Sans MS" pitchFamily="66" charset="0"/>
                <a:ea typeface="PMingLiU" pitchFamily="18" charset="-120"/>
              </a:rPr>
              <a:t> di </a:t>
            </a:r>
            <a:r>
              <a:rPr lang="en-US" altLang="zh-TW" sz="2800" dirty="0" err="1">
                <a:latin typeface="Comic Sans MS" pitchFamily="66" charset="0"/>
                <a:ea typeface="PMingLiU" pitchFamily="18" charset="-120"/>
              </a:rPr>
              <a:t>foraggiamento</a:t>
            </a:r>
            <a:r>
              <a:rPr lang="en-US" altLang="zh-TW" sz="2800" dirty="0">
                <a:latin typeface="Comic Sans MS" pitchFamily="66" charset="0"/>
                <a:ea typeface="PMingLiU" pitchFamily="18" charset="-120"/>
              </a:rPr>
              <a:t>: </a:t>
            </a:r>
          </a:p>
          <a:p>
            <a:r>
              <a:rPr lang="en-US" altLang="zh-TW" sz="2800" dirty="0" smtClean="0">
                <a:latin typeface="Comic Sans MS" pitchFamily="66" charset="0"/>
                <a:ea typeface="PMingLiU" pitchFamily="18" charset="-120"/>
              </a:rPr>
              <a:t>-Il </a:t>
            </a:r>
            <a:r>
              <a:rPr lang="en-US" altLang="zh-TW" sz="2800" dirty="0">
                <a:latin typeface="Comic Sans MS" pitchFamily="66" charset="0"/>
                <a:ea typeface="PMingLiU" pitchFamily="18" charset="-120"/>
              </a:rPr>
              <a:t>roamer </a:t>
            </a:r>
            <a:r>
              <a:rPr lang="en-US" altLang="zh-TW" sz="2800" dirty="0" err="1" smtClean="0">
                <a:latin typeface="Comic Sans MS" pitchFamily="66" charset="0"/>
                <a:ea typeface="PMingLiU" pitchFamily="18" charset="-120"/>
              </a:rPr>
              <a:t>che</a:t>
            </a:r>
            <a:r>
              <a:rPr lang="en-US" altLang="zh-TW" sz="2800" dirty="0" smtClean="0">
                <a:latin typeface="Comic Sans MS" pitchFamily="66" charset="0"/>
                <a:ea typeface="PMingLiU" pitchFamily="18" charset="-120"/>
              </a:rPr>
              <a:t> </a:t>
            </a:r>
            <a:r>
              <a:rPr lang="en-US" altLang="zh-TW" sz="2800" dirty="0" err="1" smtClean="0">
                <a:latin typeface="Comic Sans MS" pitchFamily="66" charset="0"/>
                <a:ea typeface="PMingLiU" pitchFamily="18" charset="-120"/>
              </a:rPr>
              <a:t>viaggia</a:t>
            </a:r>
            <a:r>
              <a:rPr lang="en-US" altLang="zh-TW" sz="2800" dirty="0" smtClean="0">
                <a:latin typeface="Comic Sans MS" pitchFamily="66" charset="0"/>
                <a:ea typeface="PMingLiU" pitchFamily="18" charset="-120"/>
              </a:rPr>
              <a:t> </a:t>
            </a:r>
            <a:r>
              <a:rPr lang="en-US" altLang="zh-TW" sz="2800" dirty="0">
                <a:latin typeface="Comic Sans MS" pitchFamily="66" charset="0"/>
                <a:ea typeface="PMingLiU" pitchFamily="18" charset="-120"/>
              </a:rPr>
              <a:t>per </a:t>
            </a:r>
            <a:r>
              <a:rPr lang="en-US" altLang="zh-TW" sz="2800" dirty="0" err="1">
                <a:latin typeface="Comic Sans MS" pitchFamily="66" charset="0"/>
                <a:ea typeface="PMingLiU" pitchFamily="18" charset="-120"/>
              </a:rPr>
              <a:t>lunghe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distanze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senza</a:t>
            </a:r>
            <a:r>
              <a:rPr lang="en-US" altLang="zh-TW" sz="2800" dirty="0">
                <a:latin typeface="Comic Sans MS" pitchFamily="66" charset="0"/>
                <a:ea typeface="PMingLiU" pitchFamily="18" charset="-120"/>
              </a:rPr>
              <a:t> </a:t>
            </a:r>
            <a:r>
              <a:rPr lang="en-US" altLang="zh-TW" sz="2800" dirty="0" err="1" smtClean="0">
                <a:latin typeface="Comic Sans MS" pitchFamily="66" charset="0"/>
                <a:ea typeface="PMingLiU" pitchFamily="18" charset="-120"/>
              </a:rPr>
              <a:t>fermarsi</a:t>
            </a:r>
            <a:endParaRPr lang="en-US" altLang="zh-TW" sz="2800" dirty="0" smtClean="0">
              <a:latin typeface="Comic Sans MS" pitchFamily="66" charset="0"/>
              <a:ea typeface="PMingLiU" pitchFamily="18" charset="-120"/>
            </a:endParaRPr>
          </a:p>
          <a:p>
            <a:r>
              <a:rPr lang="en-US" altLang="zh-TW" sz="2800" dirty="0" smtClean="0">
                <a:latin typeface="Comic Sans MS" pitchFamily="66" charset="0"/>
                <a:ea typeface="PMingLiU" pitchFamily="18" charset="-120"/>
              </a:rPr>
              <a:t>- Il “dweller” </a:t>
            </a:r>
            <a:r>
              <a:rPr lang="en-US" altLang="zh-TW" sz="2800" dirty="0" err="1" smtClean="0">
                <a:latin typeface="Comic Sans MS" pitchFamily="66" charset="0"/>
                <a:ea typeface="PMingLiU" pitchFamily="18" charset="-120"/>
              </a:rPr>
              <a:t>che</a:t>
            </a:r>
            <a:r>
              <a:rPr lang="en-US" altLang="zh-TW" sz="2800" dirty="0" smtClean="0">
                <a:latin typeface="Comic Sans MS" pitchFamily="66" charset="0"/>
                <a:ea typeface="PMingLiU" pitchFamily="18" charset="-120"/>
              </a:rPr>
              <a:t> </a:t>
            </a:r>
            <a:r>
              <a:rPr lang="en-US" altLang="zh-TW" sz="2800" dirty="0" err="1">
                <a:latin typeface="Comic Sans MS" pitchFamily="66" charset="0"/>
                <a:ea typeface="PMingLiU" pitchFamily="18" charset="-120"/>
              </a:rPr>
              <a:t>viaggia</a:t>
            </a:r>
            <a:r>
              <a:rPr lang="en-US" altLang="zh-TW" sz="2800" dirty="0">
                <a:latin typeface="Comic Sans MS" pitchFamily="66" charset="0"/>
                <a:ea typeface="PMingLiU" pitchFamily="18" charset="-120"/>
              </a:rPr>
              <a:t> per </a:t>
            </a:r>
            <a:r>
              <a:rPr lang="en-US" altLang="zh-TW" sz="2800" dirty="0" err="1">
                <a:latin typeface="Comic Sans MS" pitchFamily="66" charset="0"/>
                <a:ea typeface="PMingLiU" pitchFamily="18" charset="-120"/>
              </a:rPr>
              <a:t>distanze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corte</a:t>
            </a:r>
            <a:r>
              <a:rPr lang="en-US" altLang="zh-TW" sz="2800" dirty="0">
                <a:latin typeface="Comic Sans MS" pitchFamily="66" charset="0"/>
                <a:ea typeface="PMingLiU" pitchFamily="18" charset="-120"/>
              </a:rPr>
              <a:t> e </a:t>
            </a:r>
            <a:r>
              <a:rPr lang="en-US" altLang="zh-TW" sz="2800" dirty="0" err="1">
                <a:latin typeface="Comic Sans MS" pitchFamily="66" charset="0"/>
                <a:ea typeface="PMingLiU" pitchFamily="18" charset="-120"/>
              </a:rPr>
              <a:t>si</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ferma</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spesso</a:t>
            </a:r>
            <a:endParaRPr lang="en-US" altLang="zh-TW" sz="2800" dirty="0">
              <a:latin typeface="Comic Sans MS" pitchFamily="66" charset="0"/>
              <a:ea typeface="PMingLiU" pitchFamily="18" charset="-120"/>
            </a:endParaRPr>
          </a:p>
          <a:p>
            <a:pPr>
              <a:lnSpc>
                <a:spcPct val="90000"/>
              </a:lnSpc>
            </a:pPr>
            <a:endParaRPr lang="en-US" altLang="zh-TW" sz="2800" dirty="0" smtClean="0">
              <a:latin typeface="Comic Sans MS" pitchFamily="66" charset="0"/>
              <a:ea typeface="PMingLiU" pitchFamily="18" charset="-120"/>
            </a:endParaRPr>
          </a:p>
          <a:p>
            <a:pPr>
              <a:lnSpc>
                <a:spcPct val="90000"/>
              </a:lnSpc>
            </a:pPr>
            <a:r>
              <a:rPr lang="en-US" altLang="zh-TW" sz="2800" dirty="0" smtClean="0">
                <a:latin typeface="Comic Sans MS" pitchFamily="66" charset="0"/>
                <a:ea typeface="PMingLiU" pitchFamily="18" charset="-120"/>
              </a:rPr>
              <a:t>-</a:t>
            </a:r>
            <a:r>
              <a:rPr lang="en-US" altLang="zh-TW" sz="2800" dirty="0" err="1" smtClean="0">
                <a:latin typeface="Comic Sans MS" pitchFamily="66" charset="0"/>
                <a:ea typeface="PMingLiU" pitchFamily="18" charset="-120"/>
              </a:rPr>
              <a:t>Differenze</a:t>
            </a:r>
            <a:r>
              <a:rPr lang="en-US" altLang="zh-TW" sz="2800" dirty="0" smtClean="0">
                <a:latin typeface="Comic Sans MS" pitchFamily="66" charset="0"/>
                <a:ea typeface="PMingLiU" pitchFamily="18" charset="-120"/>
              </a:rPr>
              <a:t> </a:t>
            </a:r>
            <a:r>
              <a:rPr lang="en-US" altLang="zh-TW" sz="2800" dirty="0" err="1">
                <a:latin typeface="Comic Sans MS" pitchFamily="66" charset="0"/>
                <a:ea typeface="PMingLiU" pitchFamily="18" charset="-120"/>
              </a:rPr>
              <a:t>negli</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alleli</a:t>
            </a:r>
            <a:r>
              <a:rPr lang="en-US" altLang="zh-TW" sz="2800" dirty="0">
                <a:latin typeface="Comic Sans MS" pitchFamily="66" charset="0"/>
                <a:ea typeface="PMingLiU" pitchFamily="18" charset="-120"/>
              </a:rPr>
              <a:t> del gene </a:t>
            </a:r>
            <a:r>
              <a:rPr lang="en-US" altLang="zh-TW" sz="2800" i="1" dirty="0">
                <a:latin typeface="Comic Sans MS" pitchFamily="66" charset="0"/>
                <a:ea typeface="PMingLiU" pitchFamily="18" charset="-120"/>
              </a:rPr>
              <a:t>for</a:t>
            </a:r>
            <a:r>
              <a:rPr lang="en-US" altLang="zh-TW" sz="2800" dirty="0">
                <a:latin typeface="Comic Sans MS" pitchFamily="66" charset="0"/>
                <a:ea typeface="PMingLiU" pitchFamily="18" charset="-120"/>
              </a:rPr>
              <a:t> </a:t>
            </a:r>
            <a:r>
              <a:rPr lang="en-US" altLang="zh-TW" sz="2800" dirty="0" err="1" smtClean="0">
                <a:latin typeface="Comic Sans MS" pitchFamily="66" charset="0"/>
                <a:ea typeface="PMingLiU" pitchFamily="18" charset="-120"/>
              </a:rPr>
              <a:t>portano</a:t>
            </a:r>
            <a:r>
              <a:rPr lang="en-US" altLang="zh-TW" sz="2800" dirty="0" smtClean="0">
                <a:latin typeface="Comic Sans MS" pitchFamily="66" charset="0"/>
                <a:ea typeface="PMingLiU" pitchFamily="18" charset="-120"/>
              </a:rPr>
              <a:t> a </a:t>
            </a:r>
            <a:r>
              <a:rPr lang="en-US" altLang="zh-TW" sz="2800" dirty="0">
                <a:latin typeface="Comic Sans MS" pitchFamily="66" charset="0"/>
                <a:ea typeface="PMingLiU" pitchFamily="18" charset="-120"/>
              </a:rPr>
              <a:t>roaming o dwelling </a:t>
            </a:r>
            <a:r>
              <a:rPr lang="en-US" altLang="zh-TW" sz="2800" dirty="0" err="1">
                <a:latin typeface="Comic Sans MS" pitchFamily="66" charset="0"/>
                <a:ea typeface="PMingLiU" pitchFamily="18" charset="-120"/>
              </a:rPr>
              <a:t>durante</a:t>
            </a:r>
            <a:r>
              <a:rPr lang="en-US" altLang="zh-TW" sz="2800" dirty="0">
                <a:latin typeface="Comic Sans MS" pitchFamily="66" charset="0"/>
                <a:ea typeface="PMingLiU" pitchFamily="18" charset="-120"/>
              </a:rPr>
              <a:t> </a:t>
            </a:r>
            <a:r>
              <a:rPr lang="en-US" altLang="zh-TW" sz="2800" dirty="0" err="1">
                <a:latin typeface="Comic Sans MS" pitchFamily="66" charset="0"/>
                <a:ea typeface="PMingLiU" pitchFamily="18" charset="-120"/>
              </a:rPr>
              <a:t>il</a:t>
            </a:r>
            <a:r>
              <a:rPr lang="en-US" altLang="zh-TW" sz="2800" dirty="0">
                <a:latin typeface="Comic Sans MS" pitchFamily="66" charset="0"/>
                <a:ea typeface="PMingLiU" pitchFamily="18" charset="-120"/>
              </a:rPr>
              <a:t> </a:t>
            </a:r>
            <a:r>
              <a:rPr lang="en-US" altLang="zh-TW" sz="2800" dirty="0" err="1" smtClean="0">
                <a:latin typeface="Comic Sans MS" pitchFamily="66" charset="0"/>
                <a:ea typeface="PMingLiU" pitchFamily="18" charset="-120"/>
              </a:rPr>
              <a:t>foraggiamento</a:t>
            </a:r>
            <a:r>
              <a:rPr lang="en-US" altLang="zh-TW" sz="2800" dirty="0" smtClean="0">
                <a:latin typeface="Comic Sans MS" pitchFamily="66" charset="0"/>
                <a:ea typeface="PMingLiU" pitchFamily="18" charset="-120"/>
              </a:rPr>
              <a:t>, </a:t>
            </a:r>
            <a:r>
              <a:rPr lang="en-US" sz="2800" dirty="0" err="1">
                <a:latin typeface="Comic Sans MS" pitchFamily="66" charset="0"/>
              </a:rPr>
              <a:t>L’allele</a:t>
            </a:r>
            <a:r>
              <a:rPr lang="en-US" sz="2800" dirty="0">
                <a:latin typeface="Comic Sans MS" pitchFamily="66" charset="0"/>
              </a:rPr>
              <a:t> </a:t>
            </a:r>
            <a:r>
              <a:rPr lang="en-US" sz="2800" dirty="0" smtClean="0">
                <a:latin typeface="Comic Sans MS" pitchFamily="66" charset="0"/>
              </a:rPr>
              <a:t>rover </a:t>
            </a:r>
            <a:r>
              <a:rPr lang="en-US" sz="2800" dirty="0">
                <a:latin typeface="Comic Sans MS" pitchFamily="66" charset="0"/>
              </a:rPr>
              <a:t>é </a:t>
            </a:r>
            <a:r>
              <a:rPr lang="en-US" sz="2800" dirty="0" err="1" smtClean="0">
                <a:latin typeface="Comic Sans MS" pitchFamily="66" charset="0"/>
              </a:rPr>
              <a:t>attivato</a:t>
            </a:r>
            <a:r>
              <a:rPr lang="en-US" sz="2800" dirty="0" smtClean="0">
                <a:latin typeface="Comic Sans MS" pitchFamily="66" charset="0"/>
              </a:rPr>
              <a:t> </a:t>
            </a:r>
            <a:r>
              <a:rPr lang="en-US" sz="2800" dirty="0">
                <a:latin typeface="Comic Sans MS" pitchFamily="66" charset="0"/>
              </a:rPr>
              <a:t>in </a:t>
            </a:r>
            <a:r>
              <a:rPr lang="en-US" sz="2800" dirty="0" err="1">
                <a:latin typeface="Comic Sans MS" pitchFamily="66" charset="0"/>
              </a:rPr>
              <a:t>ambienti</a:t>
            </a:r>
            <a:r>
              <a:rPr lang="en-US" sz="2800" dirty="0">
                <a:latin typeface="Comic Sans MS" pitchFamily="66" charset="0"/>
              </a:rPr>
              <a:t> </a:t>
            </a:r>
            <a:r>
              <a:rPr lang="en-US" sz="2800" dirty="0" err="1">
                <a:latin typeface="Comic Sans MS" pitchFamily="66" charset="0"/>
              </a:rPr>
              <a:t>affollati</a:t>
            </a:r>
            <a:r>
              <a:rPr lang="en-US" sz="2800" dirty="0">
                <a:latin typeface="Comic Sans MS" pitchFamily="66" charset="0"/>
              </a:rPr>
              <a:t> </a:t>
            </a:r>
            <a:r>
              <a:rPr lang="en-US" sz="2800" dirty="0" err="1">
                <a:latin typeface="Comic Sans MS" pitchFamily="66" charset="0"/>
              </a:rPr>
              <a:t>mentre</a:t>
            </a:r>
            <a:r>
              <a:rPr lang="en-US" sz="2800" dirty="0">
                <a:latin typeface="Comic Sans MS" pitchFamily="66" charset="0"/>
              </a:rPr>
              <a:t> </a:t>
            </a:r>
            <a:r>
              <a:rPr lang="en-US" sz="2800" dirty="0" err="1">
                <a:latin typeface="Comic Sans MS" pitchFamily="66" charset="0"/>
              </a:rPr>
              <a:t>il</a:t>
            </a:r>
            <a:r>
              <a:rPr lang="en-US" sz="2800" dirty="0">
                <a:latin typeface="Comic Sans MS" pitchFamily="66" charset="0"/>
              </a:rPr>
              <a:t> sitter é </a:t>
            </a:r>
            <a:r>
              <a:rPr lang="en-US" sz="2800" dirty="0" err="1">
                <a:latin typeface="Comic Sans MS" pitchFamily="66" charset="0"/>
              </a:rPr>
              <a:t>selezionato</a:t>
            </a:r>
            <a:r>
              <a:rPr lang="en-US" sz="2800" dirty="0">
                <a:latin typeface="Comic Sans MS" pitchFamily="66" charset="0"/>
              </a:rPr>
              <a:t> in </a:t>
            </a:r>
            <a:r>
              <a:rPr lang="en-US" sz="2800" dirty="0" err="1">
                <a:latin typeface="Comic Sans MS" pitchFamily="66" charset="0"/>
              </a:rPr>
              <a:t>ambienti</a:t>
            </a:r>
            <a:r>
              <a:rPr lang="en-US" sz="2800" dirty="0">
                <a:latin typeface="Comic Sans MS" pitchFamily="66" charset="0"/>
              </a:rPr>
              <a:t> non </a:t>
            </a:r>
            <a:r>
              <a:rPr lang="en-US" sz="2800" dirty="0" err="1">
                <a:latin typeface="Comic Sans MS" pitchFamily="66" charset="0"/>
              </a:rPr>
              <a:t>affollati</a:t>
            </a:r>
            <a:endParaRPr lang="en-US" sz="2800" dirty="0">
              <a:latin typeface="Comic Sans MS" pitchFamily="66" charset="0"/>
            </a:endParaRPr>
          </a:p>
          <a:p>
            <a:pPr>
              <a:lnSpc>
                <a:spcPct val="90000"/>
              </a:lnSpc>
            </a:pPr>
            <a:endParaRPr lang="en-US" sz="2800" dirty="0" smtClean="0">
              <a:latin typeface="Comic Sans MS" pitchFamily="66" charset="0"/>
            </a:endParaRPr>
          </a:p>
          <a:p>
            <a:pPr>
              <a:lnSpc>
                <a:spcPct val="90000"/>
              </a:lnSpc>
            </a:pPr>
            <a:r>
              <a:rPr lang="en-US" sz="2800" dirty="0" smtClean="0">
                <a:latin typeface="Comic Sans MS" pitchFamily="66" charset="0"/>
              </a:rPr>
              <a:t>-</a:t>
            </a:r>
            <a:r>
              <a:rPr lang="en-US" sz="2800" dirty="0" err="1" smtClean="0">
                <a:latin typeface="Comic Sans MS" pitchFamily="66" charset="0"/>
              </a:rPr>
              <a:t>L’espressione</a:t>
            </a:r>
            <a:r>
              <a:rPr lang="en-US" sz="2800" dirty="0" smtClean="0">
                <a:latin typeface="Comic Sans MS" pitchFamily="66" charset="0"/>
              </a:rPr>
              <a:t> </a:t>
            </a:r>
            <a:r>
              <a:rPr lang="en-US" sz="2800" dirty="0">
                <a:latin typeface="Comic Sans MS" pitchFamily="66" charset="0"/>
              </a:rPr>
              <a:t>di  rover </a:t>
            </a:r>
            <a:r>
              <a:rPr lang="en-US" sz="2800" dirty="0" err="1">
                <a:latin typeface="Comic Sans MS" pitchFamily="66" charset="0"/>
              </a:rPr>
              <a:t>può</a:t>
            </a:r>
            <a:r>
              <a:rPr lang="en-US" sz="2800" dirty="0">
                <a:latin typeface="Comic Sans MS" pitchFamily="66" charset="0"/>
              </a:rPr>
              <a:t> </a:t>
            </a:r>
            <a:r>
              <a:rPr lang="en-US" sz="2800" dirty="0" err="1">
                <a:latin typeface="Comic Sans MS" pitchFamily="66" charset="0"/>
              </a:rPr>
              <a:t>essere</a:t>
            </a:r>
            <a:r>
              <a:rPr lang="en-US" sz="2800" dirty="0">
                <a:latin typeface="Comic Sans MS" pitchFamily="66" charset="0"/>
              </a:rPr>
              <a:t> </a:t>
            </a:r>
            <a:r>
              <a:rPr lang="en-US" sz="2800" dirty="0" err="1">
                <a:latin typeface="Comic Sans MS" pitchFamily="66" charset="0"/>
              </a:rPr>
              <a:t>cambiata</a:t>
            </a:r>
            <a:r>
              <a:rPr lang="en-US" sz="2800" dirty="0">
                <a:latin typeface="Comic Sans MS" pitchFamily="66" charset="0"/>
              </a:rPr>
              <a:t> diminuendo </a:t>
            </a:r>
            <a:r>
              <a:rPr lang="en-US" sz="2800" dirty="0" err="1">
                <a:latin typeface="Comic Sans MS" pitchFamily="66" charset="0"/>
              </a:rPr>
              <a:t>il</a:t>
            </a:r>
            <a:r>
              <a:rPr lang="en-US" sz="2800" dirty="0">
                <a:latin typeface="Comic Sans MS" pitchFamily="66" charset="0"/>
              </a:rPr>
              <a:t> </a:t>
            </a:r>
            <a:r>
              <a:rPr lang="en-US" sz="2800" dirty="0" err="1" smtClean="0">
                <a:latin typeface="Comic Sans MS" pitchFamily="66" charset="0"/>
              </a:rPr>
              <a:t>cibo</a:t>
            </a:r>
            <a:r>
              <a:rPr lang="en-US" sz="2800" dirty="0" smtClean="0">
                <a:latin typeface="Comic Sans MS" pitchFamily="66" charset="0"/>
              </a:rPr>
              <a:t> o </a:t>
            </a:r>
            <a:r>
              <a:rPr lang="en-US" sz="2800" dirty="0" err="1" smtClean="0">
                <a:latin typeface="Comic Sans MS" pitchFamily="66" charset="0"/>
              </a:rPr>
              <a:t>cambiandone</a:t>
            </a:r>
            <a:r>
              <a:rPr lang="en-US" sz="2800" dirty="0" smtClean="0">
                <a:latin typeface="Comic Sans MS" pitchFamily="66" charset="0"/>
              </a:rPr>
              <a:t> la </a:t>
            </a:r>
            <a:r>
              <a:rPr lang="en-US" sz="2800" dirty="0" err="1" smtClean="0">
                <a:latin typeface="Comic Sans MS" pitchFamily="66" charset="0"/>
              </a:rPr>
              <a:t>qualità</a:t>
            </a:r>
            <a:r>
              <a:rPr lang="en-US" sz="2800" dirty="0" smtClean="0">
                <a:latin typeface="Comic Sans MS" pitchFamily="66" charset="0"/>
              </a:rPr>
              <a:t>.</a:t>
            </a:r>
            <a:endParaRPr lang="en-US" sz="2800" dirty="0">
              <a:latin typeface="Comic Sans MS" pitchFamily="66" charset="0"/>
            </a:endParaRPr>
          </a:p>
          <a:p>
            <a:endParaRPr lang="en-US" altLang="zh-TW" sz="2800" b="1" dirty="0">
              <a:latin typeface="Comic Sans MS" pitchFamily="66" charset="0"/>
              <a:ea typeface="PMingLiU" pitchFamily="18" charset="-120"/>
            </a:endParaRPr>
          </a:p>
        </p:txBody>
      </p:sp>
    </p:spTree>
    <p:extLst>
      <p:ext uri="{BB962C8B-B14F-4D97-AF65-F5344CB8AC3E}">
        <p14:creationId xmlns:p14="http://schemas.microsoft.com/office/powerpoint/2010/main" val="2453436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02" y="404664"/>
            <a:ext cx="5469210" cy="582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580112" y="14244"/>
            <a:ext cx="3524613" cy="6740307"/>
          </a:xfrm>
          <a:prstGeom prst="rect">
            <a:avLst/>
          </a:prstGeom>
        </p:spPr>
        <p:txBody>
          <a:bodyPr wrap="square">
            <a:spAutoFit/>
          </a:bodyPr>
          <a:lstStyle/>
          <a:p>
            <a:r>
              <a:rPr lang="it-IT" sz="2400" b="1" dirty="0">
                <a:latin typeface="Comic Sans MS" pitchFamily="66" charset="0"/>
              </a:rPr>
              <a:t>Il gene DNMT3 è una DNA </a:t>
            </a:r>
            <a:r>
              <a:rPr lang="it-IT" sz="2400" b="1" dirty="0" err="1">
                <a:latin typeface="Comic Sans MS" pitchFamily="66" charset="0"/>
              </a:rPr>
              <a:t>metil</a:t>
            </a:r>
            <a:r>
              <a:rPr lang="it-IT" sz="2400" b="1" dirty="0">
                <a:latin typeface="Comic Sans MS" pitchFamily="66" charset="0"/>
              </a:rPr>
              <a:t>-transferasi che metila il </a:t>
            </a:r>
            <a:r>
              <a:rPr lang="it-IT" sz="2400" b="1" dirty="0" smtClean="0">
                <a:latin typeface="Comic Sans MS" pitchFamily="66" charset="0"/>
              </a:rPr>
              <a:t>DNA e </a:t>
            </a:r>
            <a:r>
              <a:rPr lang="it-IT" sz="2400" b="1" dirty="0">
                <a:latin typeface="Comic Sans MS" pitchFamily="66" charset="0"/>
              </a:rPr>
              <a:t>blocca la </a:t>
            </a:r>
            <a:r>
              <a:rPr lang="it-IT" sz="2400" b="1" dirty="0" smtClean="0">
                <a:latin typeface="Comic Sans MS" pitchFamily="66" charset="0"/>
              </a:rPr>
              <a:t>sintesi del RNA che fa sviluppare operaie. L’ape  diventa così regina. Questo succede </a:t>
            </a:r>
            <a:r>
              <a:rPr lang="it-IT" sz="2400" b="1" dirty="0">
                <a:latin typeface="Comic Sans MS" pitchFamily="66" charset="0"/>
              </a:rPr>
              <a:t>con la «pappa reale» ( </a:t>
            </a:r>
            <a:r>
              <a:rPr lang="it-IT" sz="2400" b="1" dirty="0" err="1">
                <a:latin typeface="Comic Sans MS" pitchFamily="66" charset="0"/>
              </a:rPr>
              <a:t>royal</a:t>
            </a:r>
            <a:r>
              <a:rPr lang="it-IT" sz="2400" b="1" dirty="0">
                <a:latin typeface="Comic Sans MS" pitchFamily="66" charset="0"/>
              </a:rPr>
              <a:t> </a:t>
            </a:r>
            <a:r>
              <a:rPr lang="it-IT" sz="2400" b="1" dirty="0" err="1">
                <a:latin typeface="Comic Sans MS" pitchFamily="66" charset="0"/>
              </a:rPr>
              <a:t>jelly</a:t>
            </a:r>
            <a:r>
              <a:rPr lang="it-IT" sz="2400" b="1" dirty="0">
                <a:latin typeface="Comic Sans MS" pitchFamily="66" charset="0"/>
              </a:rPr>
              <a:t>) </a:t>
            </a:r>
            <a:r>
              <a:rPr lang="it-IT" sz="2400" b="1" dirty="0" smtClean="0">
                <a:latin typeface="Comic Sans MS" pitchFamily="66" charset="0"/>
              </a:rPr>
              <a:t>che viene somministrata alle future regine dalle operaie che hanno già depositato uova in cellette più </a:t>
            </a:r>
            <a:r>
              <a:rPr lang="it-IT" sz="2400" b="1" dirty="0">
                <a:latin typeface="Comic Sans MS" pitchFamily="66" charset="0"/>
              </a:rPr>
              <a:t>g</a:t>
            </a:r>
            <a:r>
              <a:rPr lang="it-IT" sz="2400" b="1" dirty="0" smtClean="0">
                <a:latin typeface="Comic Sans MS" pitchFamily="66" charset="0"/>
              </a:rPr>
              <a:t>randi di quelle per le proletarie  </a:t>
            </a:r>
            <a:endParaRPr lang="it-IT" sz="2400" b="1" dirty="0">
              <a:latin typeface="Comic Sans MS" pitchFamily="66" charset="0"/>
            </a:endParaRPr>
          </a:p>
        </p:txBody>
      </p:sp>
    </p:spTree>
    <p:extLst>
      <p:ext uri="{BB962C8B-B14F-4D97-AF65-F5344CB8AC3E}">
        <p14:creationId xmlns:p14="http://schemas.microsoft.com/office/powerpoint/2010/main" val="3470315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8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878512" y="173831"/>
            <a:ext cx="3265488" cy="5262979"/>
          </a:xfrm>
          <a:prstGeom prst="rect">
            <a:avLst/>
          </a:prstGeom>
          <a:noFill/>
        </p:spPr>
        <p:txBody>
          <a:bodyPr wrap="square" rtlCol="0">
            <a:spAutoFit/>
          </a:bodyPr>
          <a:lstStyle/>
          <a:p>
            <a:endParaRPr lang="it-IT" sz="2400" b="1" dirty="0" smtClean="0">
              <a:latin typeface="Comic Sans MS" pitchFamily="66" charset="0"/>
            </a:endParaRPr>
          </a:p>
          <a:p>
            <a:endParaRPr lang="it-IT" sz="2400" b="1" dirty="0">
              <a:latin typeface="Comic Sans MS" pitchFamily="66" charset="0"/>
            </a:endParaRPr>
          </a:p>
          <a:p>
            <a:r>
              <a:rPr lang="it-IT" sz="2400" b="1" dirty="0" smtClean="0">
                <a:latin typeface="Comic Sans MS" pitchFamily="66" charset="0"/>
              </a:rPr>
              <a:t>Il dialogo fra futura regina e operaie è reciproco. Le regine quando si sviluppano producono un feromone che attiva le antenne delle operaie che accelerano il lavoro di accudimento delle larve nelle grandi celle. </a:t>
            </a:r>
            <a:endParaRPr lang="it-IT" sz="2400" b="1" dirty="0">
              <a:latin typeface="Comic Sans MS" pitchFamily="66" charset="0"/>
            </a:endParaRPr>
          </a:p>
        </p:txBody>
      </p:sp>
    </p:spTree>
    <p:extLst>
      <p:ext uri="{BB962C8B-B14F-4D97-AF65-F5344CB8AC3E}">
        <p14:creationId xmlns:p14="http://schemas.microsoft.com/office/powerpoint/2010/main" val="2183492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5" y="982099"/>
            <a:ext cx="6228184" cy="587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6255079" y="908720"/>
            <a:ext cx="2944071" cy="5940088"/>
          </a:xfrm>
          <a:prstGeom prst="rect">
            <a:avLst/>
          </a:prstGeom>
        </p:spPr>
        <p:txBody>
          <a:bodyPr wrap="square">
            <a:spAutoFit/>
          </a:bodyPr>
          <a:lstStyle/>
          <a:p>
            <a:r>
              <a:rPr lang="it-IT" sz="2000" b="1" dirty="0">
                <a:latin typeface="Comic Sans MS" pitchFamily="66" charset="0"/>
              </a:rPr>
              <a:t>A)Sezione frontale del cervello di una operaia</a:t>
            </a:r>
          </a:p>
          <a:p>
            <a:endParaRPr lang="it-IT" sz="2000" b="1" dirty="0">
              <a:latin typeface="Comic Sans MS" pitchFamily="66" charset="0"/>
            </a:endParaRPr>
          </a:p>
          <a:p>
            <a:endParaRPr lang="it-IT" sz="2000" b="1" dirty="0">
              <a:latin typeface="Comic Sans MS" pitchFamily="66" charset="0"/>
            </a:endParaRPr>
          </a:p>
          <a:p>
            <a:endParaRPr lang="it-IT" sz="2000" b="1" dirty="0">
              <a:latin typeface="Comic Sans MS" pitchFamily="66" charset="0"/>
            </a:endParaRPr>
          </a:p>
          <a:p>
            <a:endParaRPr lang="it-IT" sz="2000" b="1" dirty="0">
              <a:latin typeface="Comic Sans MS" pitchFamily="66" charset="0"/>
            </a:endParaRPr>
          </a:p>
          <a:p>
            <a:endParaRPr lang="it-IT" sz="2000" b="1" dirty="0">
              <a:latin typeface="Comic Sans MS" pitchFamily="66" charset="0"/>
            </a:endParaRPr>
          </a:p>
          <a:p>
            <a:r>
              <a:rPr lang="it-IT" sz="2000" b="1" dirty="0">
                <a:latin typeface="Comic Sans MS" pitchFamily="66" charset="0"/>
              </a:rPr>
              <a:t>B) Cervello di una operaia</a:t>
            </a:r>
          </a:p>
          <a:p>
            <a:endParaRPr lang="it-IT" sz="2000" b="1" dirty="0">
              <a:latin typeface="Comic Sans MS" pitchFamily="66" charset="0"/>
            </a:endParaRPr>
          </a:p>
          <a:p>
            <a:endParaRPr lang="it-IT" sz="2000" b="1" dirty="0">
              <a:latin typeface="Comic Sans MS" pitchFamily="66" charset="0"/>
            </a:endParaRPr>
          </a:p>
          <a:p>
            <a:endParaRPr lang="it-IT" sz="2000" b="1" dirty="0">
              <a:latin typeface="Comic Sans MS" pitchFamily="66" charset="0"/>
            </a:endParaRPr>
          </a:p>
          <a:p>
            <a:r>
              <a:rPr lang="it-IT" sz="2000" b="1" dirty="0">
                <a:latin typeface="Comic Sans MS" pitchFamily="66" charset="0"/>
              </a:rPr>
              <a:t>C) Dimensioni relative nelle caste di centro ottico/giallo, lobi delle antenne/blu, corpi peduncolati/rosso</a:t>
            </a:r>
          </a:p>
        </p:txBody>
      </p:sp>
      <p:sp>
        <p:nvSpPr>
          <p:cNvPr id="4" name="CasellaDiTesto 3"/>
          <p:cNvSpPr txBox="1"/>
          <p:nvPr/>
        </p:nvSpPr>
        <p:spPr>
          <a:xfrm>
            <a:off x="26895" y="34094"/>
            <a:ext cx="9009601" cy="1015663"/>
          </a:xfrm>
          <a:prstGeom prst="rect">
            <a:avLst/>
          </a:prstGeom>
          <a:noFill/>
        </p:spPr>
        <p:txBody>
          <a:bodyPr wrap="square" rtlCol="0">
            <a:spAutoFit/>
          </a:bodyPr>
          <a:lstStyle/>
          <a:p>
            <a:r>
              <a:rPr lang="it-IT" sz="2000" b="1" dirty="0" smtClean="0">
                <a:latin typeface="Comic Sans MS" pitchFamily="66" charset="0"/>
              </a:rPr>
              <a:t>La struttura del cervello, determinata , dallo scambio di segnali fra api in operaie, regine, maschi. </a:t>
            </a:r>
            <a:r>
              <a:rPr lang="it-IT" sz="2000" b="1" dirty="0" smtClean="0">
                <a:effectLst>
                  <a:outerShdw blurRad="38100" dist="38100" dir="2700000" algn="tl">
                    <a:srgbClr val="000000">
                      <a:alpha val="43137"/>
                    </a:srgbClr>
                  </a:outerShdw>
                </a:effectLst>
                <a:latin typeface="Comic Sans MS" pitchFamily="66" charset="0"/>
              </a:rPr>
              <a:t>IL GENOTIPO E’ LO STESSO MA I GENI SONO DIVERSAMENTE ATTIVATI </a:t>
            </a:r>
            <a:endParaRPr lang="it-IT" sz="2000"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641417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9658"/>
            <a:ext cx="723900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0" y="5507940"/>
            <a:ext cx="9144000" cy="1200329"/>
          </a:xfrm>
          <a:prstGeom prst="rect">
            <a:avLst/>
          </a:prstGeom>
          <a:noFill/>
        </p:spPr>
        <p:txBody>
          <a:bodyPr wrap="square" rtlCol="0">
            <a:spAutoFit/>
          </a:bodyPr>
          <a:lstStyle/>
          <a:p>
            <a:r>
              <a:rPr lang="it-IT" sz="2400" b="1" dirty="0" smtClean="0">
                <a:latin typeface="Comic Sans MS" pitchFamily="66" charset="0"/>
              </a:rPr>
              <a:t>Anche nelle formiche la quantità e il pattern di espressione dei geni nelle operaie (sopra) sono nettamente diversi da quelli delle regine ( sotto). </a:t>
            </a:r>
            <a:endParaRPr lang="it-IT" sz="2400" b="1" dirty="0">
              <a:latin typeface="Comic Sans MS" pitchFamily="66" charset="0"/>
            </a:endParaRPr>
          </a:p>
        </p:txBody>
      </p:sp>
    </p:spTree>
    <p:extLst>
      <p:ext uri="{BB962C8B-B14F-4D97-AF65-F5344CB8AC3E}">
        <p14:creationId xmlns:p14="http://schemas.microsoft.com/office/powerpoint/2010/main" val="3660369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lit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808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543800" cy="690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006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400"/>
            <a:ext cx="8147248" cy="674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8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790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338" y="87015"/>
            <a:ext cx="9189337" cy="6370975"/>
          </a:xfrm>
          <a:prstGeom prst="rect">
            <a:avLst/>
          </a:prstGeom>
          <a:noFill/>
        </p:spPr>
        <p:txBody>
          <a:bodyPr wrap="square" rtlCol="0">
            <a:spAutoFit/>
          </a:bodyPr>
          <a:lstStyle/>
          <a:p>
            <a:r>
              <a:rPr lang="en-GB" sz="2400" b="1" dirty="0" smtClean="0"/>
              <a:t>-Le</a:t>
            </a:r>
            <a:r>
              <a:rPr lang="en-GB" sz="2400" b="1" dirty="0" smtClean="0">
                <a:latin typeface="Comic Sans MS" pitchFamily="66" charset="0"/>
              </a:rPr>
              <a:t> “culture” </a:t>
            </a:r>
            <a:r>
              <a:rPr lang="en-GB" sz="2400" b="1" dirty="0" err="1" smtClean="0">
                <a:latin typeface="Comic Sans MS" pitchFamily="66" charset="0"/>
              </a:rPr>
              <a:t>possono</a:t>
            </a:r>
            <a:r>
              <a:rPr lang="en-GB" sz="2400" b="1" dirty="0" smtClean="0">
                <a:latin typeface="Comic Sans MS" pitchFamily="66" charset="0"/>
              </a:rPr>
              <a:t> </a:t>
            </a:r>
            <a:r>
              <a:rPr lang="en-GB" sz="2400" b="1" dirty="0" err="1" smtClean="0">
                <a:latin typeface="Comic Sans MS" pitchFamily="66" charset="0"/>
              </a:rPr>
              <a:t>essere</a:t>
            </a:r>
            <a:r>
              <a:rPr lang="en-GB" sz="2400" b="1" dirty="0" smtClean="0">
                <a:latin typeface="Comic Sans MS" pitchFamily="66" charset="0"/>
              </a:rPr>
              <a:t> considerate come </a:t>
            </a:r>
            <a:r>
              <a:rPr lang="en-GB" sz="2400" b="1" dirty="0" err="1" smtClean="0">
                <a:latin typeface="Comic Sans MS" pitchFamily="66" charset="0"/>
              </a:rPr>
              <a:t>modi</a:t>
            </a:r>
            <a:r>
              <a:rPr lang="en-GB" sz="2400" b="1" dirty="0" smtClean="0">
                <a:latin typeface="Comic Sans MS" pitchFamily="66" charset="0"/>
              </a:rPr>
              <a:t> di </a:t>
            </a:r>
            <a:r>
              <a:rPr lang="en-GB" sz="2400" b="1" dirty="0" err="1" smtClean="0">
                <a:latin typeface="Comic Sans MS" pitchFamily="66" charset="0"/>
              </a:rPr>
              <a:t>comportarsi</a:t>
            </a:r>
            <a:r>
              <a:rPr lang="en-GB" sz="2400" b="1" dirty="0" smtClean="0">
                <a:latin typeface="Comic Sans MS" pitchFamily="66" charset="0"/>
              </a:rPr>
              <a:t> in </a:t>
            </a:r>
            <a:r>
              <a:rPr lang="en-GB" sz="2400" b="1" dirty="0" err="1" smtClean="0">
                <a:latin typeface="Comic Sans MS" pitchFamily="66" charset="0"/>
              </a:rPr>
              <a:t>modo</a:t>
            </a:r>
            <a:r>
              <a:rPr lang="en-GB" sz="2400" b="1" dirty="0" smtClean="0">
                <a:latin typeface="Comic Sans MS" pitchFamily="66" charset="0"/>
              </a:rPr>
              <a:t> “</a:t>
            </a:r>
            <a:r>
              <a:rPr lang="en-GB" sz="2400" b="1" dirty="0" err="1" smtClean="0">
                <a:latin typeface="Comic Sans MS" pitchFamily="66" charset="0"/>
              </a:rPr>
              <a:t>sociale</a:t>
            </a:r>
            <a:r>
              <a:rPr lang="en-GB" sz="2400" b="1" dirty="0" smtClean="0">
                <a:latin typeface="Comic Sans MS" pitchFamily="66" charset="0"/>
              </a:rPr>
              <a:t>” di un </a:t>
            </a:r>
            <a:r>
              <a:rPr lang="en-GB" sz="2400" b="1" dirty="0" err="1" smtClean="0">
                <a:latin typeface="Comic Sans MS" pitchFamily="66" charset="0"/>
              </a:rPr>
              <a:t>componente</a:t>
            </a:r>
            <a:r>
              <a:rPr lang="en-GB" sz="2400" b="1" dirty="0" smtClean="0">
                <a:latin typeface="Comic Sans MS" pitchFamily="66" charset="0"/>
              </a:rPr>
              <a:t> di un </a:t>
            </a:r>
            <a:r>
              <a:rPr lang="en-GB" sz="2400" b="1" dirty="0" err="1" smtClean="0">
                <a:latin typeface="Comic Sans MS" pitchFamily="66" charset="0"/>
              </a:rPr>
              <a:t>sistema</a:t>
            </a:r>
            <a:r>
              <a:rPr lang="en-GB" sz="2400" b="1" dirty="0" smtClean="0">
                <a:latin typeface="Comic Sans MS" pitchFamily="66" charset="0"/>
              </a:rPr>
              <a:t> </a:t>
            </a:r>
            <a:r>
              <a:rPr lang="en-GB" sz="2400" b="1" dirty="0" err="1" smtClean="0">
                <a:latin typeface="Comic Sans MS" pitchFamily="66" charset="0"/>
              </a:rPr>
              <a:t>vivente</a:t>
            </a:r>
            <a:r>
              <a:rPr lang="en-GB" sz="2400" b="1" dirty="0" smtClean="0">
                <a:latin typeface="Comic Sans MS" pitchFamily="66" charset="0"/>
              </a:rPr>
              <a:t> </a:t>
            </a:r>
            <a:r>
              <a:rPr lang="en-GB" sz="2400" b="1" dirty="0" err="1" smtClean="0">
                <a:latin typeface="Comic Sans MS" pitchFamily="66" charset="0"/>
              </a:rPr>
              <a:t>che</a:t>
            </a:r>
            <a:r>
              <a:rPr lang="en-GB" sz="2400" b="1" dirty="0" smtClean="0">
                <a:latin typeface="Comic Sans MS" pitchFamily="66" charset="0"/>
              </a:rPr>
              <a:t> vive in </a:t>
            </a:r>
            <a:r>
              <a:rPr lang="en-GB" sz="2400" b="1" dirty="0" err="1" smtClean="0">
                <a:latin typeface="Comic Sans MS" pitchFamily="66" charset="0"/>
              </a:rPr>
              <a:t>interazione</a:t>
            </a:r>
            <a:r>
              <a:rPr lang="en-GB" sz="2400" b="1" dirty="0" smtClean="0">
                <a:latin typeface="Comic Sans MS" pitchFamily="66" charset="0"/>
              </a:rPr>
              <a:t> continua con </a:t>
            </a: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altri</a:t>
            </a:r>
            <a:r>
              <a:rPr lang="en-GB" sz="2400" b="1" dirty="0" smtClean="0">
                <a:latin typeface="Comic Sans MS" pitchFamily="66" charset="0"/>
              </a:rPr>
              <a:t>. Da </a:t>
            </a:r>
            <a:r>
              <a:rPr lang="en-GB" sz="2400" b="1" dirty="0" err="1" smtClean="0">
                <a:latin typeface="Comic Sans MS" pitchFamily="66" charset="0"/>
              </a:rPr>
              <a:t>questo</a:t>
            </a:r>
            <a:r>
              <a:rPr lang="en-GB" sz="2400" b="1" dirty="0" smtClean="0">
                <a:latin typeface="Comic Sans MS" pitchFamily="66" charset="0"/>
              </a:rPr>
              <a:t> </a:t>
            </a:r>
            <a:r>
              <a:rPr lang="en-GB" sz="2400" b="1" dirty="0" err="1" smtClean="0">
                <a:latin typeface="Comic Sans MS" pitchFamily="66" charset="0"/>
              </a:rPr>
              <a:t>punto</a:t>
            </a:r>
            <a:r>
              <a:rPr lang="en-GB" sz="2400" b="1" dirty="0" smtClean="0">
                <a:latin typeface="Comic Sans MS" pitchFamily="66" charset="0"/>
              </a:rPr>
              <a:t> di vista é </a:t>
            </a:r>
            <a:r>
              <a:rPr lang="en-GB" sz="2400" b="1" dirty="0" err="1" smtClean="0">
                <a:latin typeface="Comic Sans MS" pitchFamily="66" charset="0"/>
              </a:rPr>
              <a:t>sociale</a:t>
            </a:r>
            <a:r>
              <a:rPr lang="en-GB" sz="2400" b="1" dirty="0" smtClean="0">
                <a:latin typeface="Comic Sans MS" pitchFamily="66" charset="0"/>
              </a:rPr>
              <a:t> </a:t>
            </a:r>
            <a:r>
              <a:rPr lang="en-GB" sz="2400" b="1" dirty="0" err="1" smtClean="0">
                <a:latin typeface="Comic Sans MS" pitchFamily="66" charset="0"/>
              </a:rPr>
              <a:t>anche</a:t>
            </a:r>
            <a:r>
              <a:rPr lang="en-GB" sz="2400" b="1" dirty="0" smtClean="0">
                <a:latin typeface="Comic Sans MS" pitchFamily="66" charset="0"/>
              </a:rPr>
              <a:t> </a:t>
            </a:r>
            <a:r>
              <a:rPr lang="en-GB" sz="2400" b="1" dirty="0" err="1" smtClean="0">
                <a:latin typeface="Comic Sans MS" pitchFamily="66" charset="0"/>
              </a:rPr>
              <a:t>il</a:t>
            </a:r>
            <a:r>
              <a:rPr lang="en-GB" sz="2400" b="1" dirty="0" smtClean="0">
                <a:latin typeface="Comic Sans MS" pitchFamily="66" charset="0"/>
              </a:rPr>
              <a:t> </a:t>
            </a:r>
            <a:r>
              <a:rPr lang="en-GB" sz="2400" b="1" dirty="0" err="1" smtClean="0">
                <a:latin typeface="Comic Sans MS" pitchFamily="66" charset="0"/>
              </a:rPr>
              <a:t>comportamento</a:t>
            </a:r>
            <a:r>
              <a:rPr lang="en-GB" sz="2400" b="1" dirty="0" smtClean="0">
                <a:latin typeface="Comic Sans MS" pitchFamily="66" charset="0"/>
              </a:rPr>
              <a:t> </a:t>
            </a:r>
            <a:r>
              <a:rPr lang="en-GB" sz="2400" b="1" dirty="0" err="1" smtClean="0">
                <a:latin typeface="Comic Sans MS" pitchFamily="66" charset="0"/>
              </a:rPr>
              <a:t>delle</a:t>
            </a:r>
            <a:r>
              <a:rPr lang="en-GB" sz="2400" b="1" dirty="0" smtClean="0">
                <a:latin typeface="Comic Sans MS" pitchFamily="66" charset="0"/>
              </a:rPr>
              <a:t> </a:t>
            </a:r>
            <a:r>
              <a:rPr lang="en-GB" sz="2400" b="1" dirty="0" err="1" smtClean="0">
                <a:latin typeface="Comic Sans MS" pitchFamily="66" charset="0"/>
              </a:rPr>
              <a:t>molecole</a:t>
            </a:r>
            <a:r>
              <a:rPr lang="en-GB" sz="2400" b="1" dirty="0" smtClean="0">
                <a:latin typeface="Comic Sans MS" pitchFamily="66" charset="0"/>
              </a:rPr>
              <a:t> di </a:t>
            </a:r>
            <a:r>
              <a:rPr lang="en-GB" sz="2400" b="1" dirty="0" err="1" smtClean="0">
                <a:latin typeface="Comic Sans MS" pitchFamily="66" charset="0"/>
              </a:rPr>
              <a:t>una</a:t>
            </a:r>
            <a:r>
              <a:rPr lang="en-GB" sz="2400" b="1" dirty="0" smtClean="0">
                <a:latin typeface="Comic Sans MS" pitchFamily="66" charset="0"/>
              </a:rPr>
              <a:t> </a:t>
            </a:r>
            <a:r>
              <a:rPr lang="en-GB" sz="2400" b="1" dirty="0" err="1" smtClean="0">
                <a:latin typeface="Comic Sans MS" pitchFamily="66" charset="0"/>
              </a:rPr>
              <a:t>cellula</a:t>
            </a:r>
            <a:r>
              <a:rPr lang="en-GB" sz="2400" b="1" dirty="0" smtClean="0">
                <a:latin typeface="Comic Sans MS" pitchFamily="66" charset="0"/>
              </a:rPr>
              <a:t> come lo é </a:t>
            </a:r>
            <a:r>
              <a:rPr lang="en-GB" sz="2400" b="1" dirty="0" err="1" smtClean="0">
                <a:latin typeface="Comic Sans MS" pitchFamily="66" charset="0"/>
              </a:rPr>
              <a:t>quello</a:t>
            </a:r>
            <a:r>
              <a:rPr lang="en-GB" sz="2400" b="1" dirty="0" smtClean="0">
                <a:latin typeface="Comic Sans MS" pitchFamily="66" charset="0"/>
              </a:rPr>
              <a:t> di </a:t>
            </a:r>
            <a:r>
              <a:rPr lang="en-GB" sz="2400" b="1" dirty="0" err="1" smtClean="0">
                <a:latin typeface="Comic Sans MS" pitchFamily="66" charset="0"/>
              </a:rPr>
              <a:t>ogi</a:t>
            </a:r>
            <a:r>
              <a:rPr lang="en-GB" sz="2400" b="1" dirty="0" smtClean="0">
                <a:latin typeface="Comic Sans MS" pitchFamily="66" charset="0"/>
              </a:rPr>
              <a:t> rete </a:t>
            </a:r>
            <a:r>
              <a:rPr lang="en-GB" sz="2400" b="1" dirty="0" err="1" smtClean="0">
                <a:latin typeface="Comic Sans MS" pitchFamily="66" charset="0"/>
              </a:rPr>
              <a:t>vivente</a:t>
            </a:r>
            <a:r>
              <a:rPr lang="en-GB" sz="2400" b="1" dirty="0" smtClean="0">
                <a:latin typeface="Comic Sans MS" pitchFamily="66" charset="0"/>
              </a:rPr>
              <a:t>, </a:t>
            </a:r>
            <a:r>
              <a:rPr lang="en-GB" sz="2400" b="1" dirty="0" err="1" smtClean="0">
                <a:latin typeface="Comic Sans MS" pitchFamily="66" charset="0"/>
              </a:rPr>
              <a:t>dato</a:t>
            </a:r>
            <a:r>
              <a:rPr lang="en-GB" sz="2400" b="1" dirty="0" smtClean="0">
                <a:latin typeface="Comic Sans MS" pitchFamily="66" charset="0"/>
              </a:rPr>
              <a:t> </a:t>
            </a:r>
            <a:r>
              <a:rPr lang="en-GB" sz="2400" b="1" dirty="0" err="1" smtClean="0">
                <a:latin typeface="Comic Sans MS" pitchFamily="66" charset="0"/>
              </a:rPr>
              <a:t>che</a:t>
            </a:r>
            <a:r>
              <a:rPr lang="en-GB" sz="2400" b="1" dirty="0" smtClean="0">
                <a:latin typeface="Comic Sans MS" pitchFamily="66" charset="0"/>
              </a:rPr>
              <a:t> lo </a:t>
            </a:r>
            <a:r>
              <a:rPr lang="en-GB" sz="2400" b="1" dirty="0" err="1" smtClean="0">
                <a:latin typeface="Comic Sans MS" pitchFamily="66" charset="0"/>
              </a:rPr>
              <a:t>scopo</a:t>
            </a:r>
            <a:r>
              <a:rPr lang="en-GB" sz="2400" b="1" dirty="0" smtClean="0">
                <a:latin typeface="Comic Sans MS" pitchFamily="66" charset="0"/>
              </a:rPr>
              <a:t> </a:t>
            </a:r>
            <a:r>
              <a:rPr lang="en-GB" sz="2400" b="1" dirty="0" err="1" smtClean="0">
                <a:latin typeface="Comic Sans MS" pitchFamily="66" charset="0"/>
              </a:rPr>
              <a:t>immanente</a:t>
            </a:r>
            <a:r>
              <a:rPr lang="en-GB" sz="2400" b="1" dirty="0" smtClean="0">
                <a:latin typeface="Comic Sans MS" pitchFamily="66" charset="0"/>
              </a:rPr>
              <a:t> del </a:t>
            </a:r>
            <a:r>
              <a:rPr lang="en-GB" sz="2400" b="1" dirty="0" err="1" smtClean="0">
                <a:latin typeface="Comic Sans MS" pitchFamily="66" charset="0"/>
              </a:rPr>
              <a:t>cambiamento</a:t>
            </a:r>
            <a:r>
              <a:rPr lang="en-GB" sz="2400" b="1" dirty="0" smtClean="0">
                <a:latin typeface="Comic Sans MS" pitchFamily="66" charset="0"/>
              </a:rPr>
              <a:t> é </a:t>
            </a:r>
            <a:r>
              <a:rPr lang="en-GB" sz="2400" b="1" dirty="0" err="1" smtClean="0">
                <a:latin typeface="Comic Sans MS" pitchFamily="66" charset="0"/>
              </a:rPr>
              <a:t>l’auto-mantenimento</a:t>
            </a:r>
            <a:r>
              <a:rPr lang="en-GB" sz="2400" b="1" dirty="0" smtClean="0">
                <a:latin typeface="Comic Sans MS" pitchFamily="66" charset="0"/>
              </a:rPr>
              <a:t> di </a:t>
            </a:r>
            <a:r>
              <a:rPr lang="en-GB" sz="2400" b="1" dirty="0" err="1" smtClean="0">
                <a:latin typeface="Comic Sans MS" pitchFamily="66" charset="0"/>
              </a:rPr>
              <a:t>tutti</a:t>
            </a:r>
            <a:r>
              <a:rPr lang="en-GB" sz="2400" b="1" dirty="0" smtClean="0">
                <a:latin typeface="Comic Sans MS" pitchFamily="66" charset="0"/>
              </a:rPr>
              <a:t> </a:t>
            </a:r>
            <a:r>
              <a:rPr lang="en-GB" sz="2400" b="1" dirty="0" err="1" smtClean="0">
                <a:latin typeface="Comic Sans MS" pitchFamily="66" charset="0"/>
              </a:rPr>
              <a:t>i</a:t>
            </a:r>
            <a:r>
              <a:rPr lang="en-GB" sz="2400" b="1" dirty="0" smtClean="0">
                <a:latin typeface="Comic Sans MS" pitchFamily="66" charset="0"/>
              </a:rPr>
              <a:t> </a:t>
            </a:r>
            <a:r>
              <a:rPr lang="en-GB" sz="2400" b="1" dirty="0" err="1" smtClean="0">
                <a:latin typeface="Comic Sans MS" pitchFamily="66" charset="0"/>
              </a:rPr>
              <a:t>sistemi</a:t>
            </a:r>
            <a:r>
              <a:rPr lang="en-GB" sz="2400" b="1" dirty="0" smtClean="0">
                <a:latin typeface="Comic Sans MS" pitchFamily="66" charset="0"/>
              </a:rPr>
              <a:t>.</a:t>
            </a:r>
          </a:p>
          <a:p>
            <a:pPr marL="342900" indent="-342900">
              <a:buFontTx/>
              <a:buChar char="-"/>
            </a:pP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strumenti</a:t>
            </a:r>
            <a:r>
              <a:rPr lang="en-GB" sz="2400" b="1" dirty="0" smtClean="0">
                <a:latin typeface="Comic Sans MS" pitchFamily="66" charset="0"/>
              </a:rPr>
              <a:t> del </a:t>
            </a:r>
            <a:r>
              <a:rPr lang="en-GB" sz="2400" b="1" dirty="0" err="1" smtClean="0">
                <a:latin typeface="Comic Sans MS" pitchFamily="66" charset="0"/>
              </a:rPr>
              <a:t>cambiamento</a:t>
            </a:r>
            <a:r>
              <a:rPr lang="en-GB" sz="2400" b="1" dirty="0" smtClean="0">
                <a:latin typeface="Comic Sans MS" pitchFamily="66" charset="0"/>
              </a:rPr>
              <a:t> per la </a:t>
            </a:r>
            <a:r>
              <a:rPr lang="en-GB" sz="2400" b="1" dirty="0" err="1" smtClean="0">
                <a:latin typeface="Comic Sans MS" pitchFamily="66" charset="0"/>
              </a:rPr>
              <a:t>sopravvivenza</a:t>
            </a:r>
            <a:r>
              <a:rPr lang="en-GB" sz="2400" b="1" dirty="0" smtClean="0">
                <a:latin typeface="Comic Sans MS" pitchFamily="66" charset="0"/>
              </a:rPr>
              <a:t> </a:t>
            </a:r>
            <a:r>
              <a:rPr lang="en-GB" sz="2400" b="1" dirty="0" err="1" smtClean="0">
                <a:latin typeface="Comic Sans MS" pitchFamily="66" charset="0"/>
              </a:rPr>
              <a:t>sono</a:t>
            </a:r>
            <a:r>
              <a:rPr lang="en-GB" sz="2400" b="1" dirty="0" smtClean="0">
                <a:latin typeface="Comic Sans MS" pitchFamily="66" charset="0"/>
              </a:rPr>
              <a:t> di </a:t>
            </a:r>
            <a:r>
              <a:rPr lang="en-GB" sz="2400" b="1" dirty="0" err="1" smtClean="0">
                <a:latin typeface="Comic Sans MS" pitchFamily="66" charset="0"/>
              </a:rPr>
              <a:t>quattro</a:t>
            </a:r>
            <a:r>
              <a:rPr lang="en-GB" sz="2400" b="1" dirty="0" smtClean="0">
                <a:latin typeface="Comic Sans MS" pitchFamily="66" charset="0"/>
              </a:rPr>
              <a:t> tipi ( </a:t>
            </a:r>
            <a:r>
              <a:rPr lang="en-GB" sz="2400" b="1" dirty="0" err="1" smtClean="0">
                <a:latin typeface="Comic Sans MS" pitchFamily="66" charset="0"/>
              </a:rPr>
              <a:t>Jablonka</a:t>
            </a:r>
            <a:r>
              <a:rPr lang="en-GB" sz="2400" b="1" dirty="0" smtClean="0">
                <a:latin typeface="Comic Sans MS" pitchFamily="66" charset="0"/>
              </a:rPr>
              <a:t>) e </a:t>
            </a:r>
            <a:r>
              <a:rPr lang="en-GB" sz="2400" b="1" dirty="0" err="1" smtClean="0">
                <a:latin typeface="Comic Sans MS" pitchFamily="66" charset="0"/>
              </a:rPr>
              <a:t>cioé</a:t>
            </a:r>
            <a:r>
              <a:rPr lang="en-GB" sz="2400" b="1" dirty="0" smtClean="0">
                <a:latin typeface="Comic Sans MS" pitchFamily="66" charset="0"/>
              </a:rPr>
              <a:t> le </a:t>
            </a:r>
            <a:r>
              <a:rPr lang="en-GB" sz="2400" b="1" dirty="0" err="1" smtClean="0">
                <a:latin typeface="Comic Sans MS" pitchFamily="66" charset="0"/>
              </a:rPr>
              <a:t>mutazioni</a:t>
            </a:r>
            <a:r>
              <a:rPr lang="en-GB" sz="2400" b="1" dirty="0" smtClean="0">
                <a:latin typeface="Comic Sans MS" pitchFamily="66" charset="0"/>
              </a:rPr>
              <a:t> </a:t>
            </a:r>
            <a:r>
              <a:rPr lang="en-GB" sz="2400" b="1" dirty="0" err="1" smtClean="0">
                <a:latin typeface="Comic Sans MS" pitchFamily="66" charset="0"/>
              </a:rPr>
              <a:t>nel</a:t>
            </a:r>
            <a:r>
              <a:rPr lang="en-GB" sz="2400" b="1" dirty="0" smtClean="0">
                <a:latin typeface="Comic Sans MS" pitchFamily="66" charset="0"/>
              </a:rPr>
              <a:t> DNA, </a:t>
            </a:r>
            <a:r>
              <a:rPr lang="en-GB" sz="2400" b="1" dirty="0" err="1" smtClean="0">
                <a:latin typeface="Comic Sans MS" pitchFamily="66" charset="0"/>
              </a:rPr>
              <a:t>i</a:t>
            </a:r>
            <a:r>
              <a:rPr lang="en-GB" sz="2400" b="1" dirty="0" smtClean="0">
                <a:latin typeface="Comic Sans MS" pitchFamily="66" charset="0"/>
              </a:rPr>
              <a:t> </a:t>
            </a:r>
            <a:r>
              <a:rPr lang="en-GB" sz="2400" b="1" dirty="0" err="1">
                <a:latin typeface="Comic Sans MS" pitchFamily="66" charset="0"/>
              </a:rPr>
              <a:t>c</a:t>
            </a:r>
            <a:r>
              <a:rPr lang="en-GB" sz="2400" b="1" dirty="0" err="1" smtClean="0">
                <a:latin typeface="Comic Sans MS" pitchFamily="66" charset="0"/>
              </a:rPr>
              <a:t>ambiamenti</a:t>
            </a:r>
            <a:r>
              <a:rPr lang="en-GB" sz="2400" b="1" dirty="0" smtClean="0">
                <a:latin typeface="Comic Sans MS" pitchFamily="66" charset="0"/>
              </a:rPr>
              <a:t> </a:t>
            </a:r>
            <a:r>
              <a:rPr lang="en-GB" sz="2400" b="1" dirty="0">
                <a:latin typeface="Comic Sans MS" pitchFamily="66" charset="0"/>
              </a:rPr>
              <a:t>d</a:t>
            </a:r>
            <a:r>
              <a:rPr lang="en-GB" sz="2400" b="1" dirty="0" smtClean="0">
                <a:latin typeface="Comic Sans MS" pitchFamily="66" charset="0"/>
              </a:rPr>
              <a:t>i </a:t>
            </a:r>
            <a:r>
              <a:rPr lang="en-GB" sz="2400" b="1" dirty="0" err="1" smtClean="0">
                <a:latin typeface="Comic Sans MS" pitchFamily="66" charset="0"/>
              </a:rPr>
              <a:t>espressione</a:t>
            </a:r>
            <a:r>
              <a:rPr lang="en-GB" sz="2400" b="1" dirty="0" smtClean="0">
                <a:latin typeface="Comic Sans MS" pitchFamily="66" charset="0"/>
              </a:rPr>
              <a:t> di </a:t>
            </a:r>
            <a:r>
              <a:rPr lang="en-GB" sz="2400" b="1" dirty="0" err="1" smtClean="0">
                <a:latin typeface="Comic Sans MS" pitchFamily="66" charset="0"/>
              </a:rPr>
              <a:t>questo</a:t>
            </a:r>
            <a:r>
              <a:rPr lang="en-GB" sz="2400" b="1" dirty="0" smtClean="0">
                <a:latin typeface="Comic Sans MS" pitchFamily="66" charset="0"/>
              </a:rPr>
              <a:t> ( </a:t>
            </a:r>
            <a:r>
              <a:rPr lang="en-GB" sz="2400" b="1" dirty="0" err="1" smtClean="0">
                <a:latin typeface="Comic Sans MS" pitchFamily="66" charset="0"/>
              </a:rPr>
              <a:t>epigenetica</a:t>
            </a:r>
            <a:r>
              <a:rPr lang="en-GB" sz="2400" b="1" dirty="0" smtClean="0">
                <a:latin typeface="Comic Sans MS" pitchFamily="66" charset="0"/>
              </a:rPr>
              <a:t>), la </a:t>
            </a:r>
            <a:r>
              <a:rPr lang="en-GB" sz="2400" b="1" dirty="0" err="1" smtClean="0">
                <a:latin typeface="Comic Sans MS" pitchFamily="66" charset="0"/>
              </a:rPr>
              <a:t>capacità</a:t>
            </a:r>
            <a:r>
              <a:rPr lang="en-GB" sz="2400" b="1" dirty="0" smtClean="0">
                <a:latin typeface="Comic Sans MS" pitchFamily="66" charset="0"/>
              </a:rPr>
              <a:t> di </a:t>
            </a:r>
            <a:r>
              <a:rPr lang="en-GB" sz="2400" b="1" dirty="0" err="1" smtClean="0">
                <a:latin typeface="Comic Sans MS" pitchFamily="66" charset="0"/>
              </a:rPr>
              <a:t>scegliere</a:t>
            </a:r>
            <a:r>
              <a:rPr lang="en-GB" sz="2400" b="1" dirty="0" smtClean="0">
                <a:latin typeface="Comic Sans MS" pitchFamily="66" charset="0"/>
              </a:rPr>
              <a:t> </a:t>
            </a:r>
            <a:r>
              <a:rPr lang="en-GB" sz="2400" b="1" dirty="0" err="1" smtClean="0">
                <a:latin typeface="Comic Sans MS" pitchFamily="66" charset="0"/>
              </a:rPr>
              <a:t>i</a:t>
            </a:r>
            <a:r>
              <a:rPr lang="en-GB" sz="2400" b="1" dirty="0" smtClean="0">
                <a:latin typeface="Comic Sans MS" pitchFamily="66" charset="0"/>
              </a:rPr>
              <a:t> </a:t>
            </a:r>
            <a:r>
              <a:rPr lang="en-GB" sz="2400" b="1" dirty="0" err="1" smtClean="0">
                <a:latin typeface="Comic Sans MS" pitchFamily="66" charset="0"/>
              </a:rPr>
              <a:t>luoghi</a:t>
            </a:r>
            <a:r>
              <a:rPr lang="en-GB" sz="2400" b="1" dirty="0" smtClean="0">
                <a:latin typeface="Comic Sans MS" pitchFamily="66" charset="0"/>
              </a:rPr>
              <a:t> e le </a:t>
            </a:r>
            <a:r>
              <a:rPr lang="en-GB" sz="2400" b="1" dirty="0" err="1" smtClean="0">
                <a:latin typeface="Comic Sans MS" pitchFamily="66" charset="0"/>
              </a:rPr>
              <a:t>condizioni</a:t>
            </a:r>
            <a:r>
              <a:rPr lang="en-GB" sz="2400" b="1" dirty="0" smtClean="0">
                <a:latin typeface="Comic Sans MS" pitchFamily="66" charset="0"/>
              </a:rPr>
              <a:t> </a:t>
            </a:r>
            <a:r>
              <a:rPr lang="en-GB" sz="2400" b="1" dirty="0" err="1" smtClean="0">
                <a:latin typeface="Comic Sans MS" pitchFamily="66" charset="0"/>
              </a:rPr>
              <a:t>adatte</a:t>
            </a:r>
            <a:r>
              <a:rPr lang="en-GB" sz="2400" b="1" dirty="0" smtClean="0">
                <a:latin typeface="Comic Sans MS" pitchFamily="66" charset="0"/>
              </a:rPr>
              <a:t> come </a:t>
            </a:r>
            <a:r>
              <a:rPr lang="en-GB" sz="2400" b="1" dirty="0" err="1" smtClean="0">
                <a:latin typeface="Comic Sans MS" pitchFamily="66" charset="0"/>
              </a:rPr>
              <a:t>fanno</a:t>
            </a:r>
            <a:r>
              <a:rPr lang="en-GB" sz="2400" b="1" dirty="0" smtClean="0">
                <a:latin typeface="Comic Sans MS" pitchFamily="66" charset="0"/>
              </a:rPr>
              <a:t> </a:t>
            </a: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animali</a:t>
            </a:r>
            <a:r>
              <a:rPr lang="en-GB" sz="2400" b="1" dirty="0" smtClean="0">
                <a:latin typeface="Comic Sans MS" pitchFamily="66" charset="0"/>
              </a:rPr>
              <a:t>, </a:t>
            </a:r>
            <a:r>
              <a:rPr lang="en-GB" sz="2400" b="1" dirty="0" err="1" smtClean="0">
                <a:latin typeface="Comic Sans MS" pitchFamily="66" charset="0"/>
              </a:rPr>
              <a:t>il</a:t>
            </a:r>
            <a:r>
              <a:rPr lang="en-GB" sz="2400" b="1" dirty="0" smtClean="0">
                <a:latin typeface="Comic Sans MS" pitchFamily="66" charset="0"/>
              </a:rPr>
              <a:t> </a:t>
            </a:r>
            <a:r>
              <a:rPr lang="en-GB" sz="2400" b="1" dirty="0" err="1" smtClean="0">
                <a:latin typeface="Comic Sans MS" pitchFamily="66" charset="0"/>
              </a:rPr>
              <a:t>pensiero</a:t>
            </a:r>
            <a:r>
              <a:rPr lang="en-GB" sz="2400" b="1" dirty="0" smtClean="0">
                <a:latin typeface="Comic Sans MS" pitchFamily="66" charset="0"/>
              </a:rPr>
              <a:t> e </a:t>
            </a:r>
            <a:r>
              <a:rPr lang="en-GB" sz="2400" b="1" dirty="0" err="1" smtClean="0">
                <a:latin typeface="Comic Sans MS" pitchFamily="66" charset="0"/>
              </a:rPr>
              <a:t>l’invenzione</a:t>
            </a:r>
            <a:r>
              <a:rPr lang="en-GB" sz="2400" b="1" dirty="0" smtClean="0">
                <a:latin typeface="Comic Sans MS" pitchFamily="66" charset="0"/>
              </a:rPr>
              <a:t> </a:t>
            </a:r>
            <a:r>
              <a:rPr lang="en-GB" sz="2400" b="1" dirty="0" err="1" smtClean="0">
                <a:latin typeface="Comic Sans MS" pitchFamily="66" charset="0"/>
              </a:rPr>
              <a:t>nel</a:t>
            </a:r>
            <a:r>
              <a:rPr lang="en-GB" sz="2400" b="1" dirty="0" smtClean="0">
                <a:latin typeface="Comic Sans MS" pitchFamily="66" charset="0"/>
              </a:rPr>
              <a:t> </a:t>
            </a:r>
            <a:r>
              <a:rPr lang="en-GB" sz="2400" b="1" dirty="0" err="1" smtClean="0">
                <a:latin typeface="Comic Sans MS" pitchFamily="66" charset="0"/>
              </a:rPr>
              <a:t>caso</a:t>
            </a:r>
            <a:r>
              <a:rPr lang="en-GB" sz="2400" b="1" dirty="0" smtClean="0">
                <a:latin typeface="Comic Sans MS" pitchFamily="66" charset="0"/>
              </a:rPr>
              <a:t> </a:t>
            </a:r>
            <a:r>
              <a:rPr lang="en-GB" sz="2400" b="1" dirty="0" err="1" smtClean="0">
                <a:latin typeface="Comic Sans MS" pitchFamily="66" charset="0"/>
              </a:rPr>
              <a:t>degli</a:t>
            </a:r>
            <a:r>
              <a:rPr lang="en-GB" sz="2400" b="1" dirty="0" smtClean="0">
                <a:latin typeface="Comic Sans MS" pitchFamily="66" charset="0"/>
              </a:rPr>
              <a:t> </a:t>
            </a:r>
            <a:r>
              <a:rPr lang="en-GB" sz="2400" b="1" dirty="0" err="1" smtClean="0">
                <a:latin typeface="Comic Sans MS" pitchFamily="66" charset="0"/>
              </a:rPr>
              <a:t>umani</a:t>
            </a:r>
            <a:r>
              <a:rPr lang="en-GB" sz="2400" b="1" dirty="0" smtClean="0">
                <a:latin typeface="Comic Sans MS" pitchFamily="66" charset="0"/>
              </a:rPr>
              <a:t>.</a:t>
            </a:r>
          </a:p>
          <a:p>
            <a:pPr marL="342900" indent="-342900">
              <a:buFontTx/>
              <a:buChar char="-"/>
            </a:pPr>
            <a:r>
              <a:rPr lang="en-GB" sz="2400" b="1" dirty="0" smtClean="0">
                <a:latin typeface="Comic Sans MS" pitchFamily="66" charset="0"/>
              </a:rPr>
              <a:t>I </a:t>
            </a:r>
            <a:r>
              <a:rPr lang="en-GB" sz="2400" b="1" dirty="0" err="1" smtClean="0">
                <a:latin typeface="Comic Sans MS" pitchFamily="66" charset="0"/>
              </a:rPr>
              <a:t>diversi</a:t>
            </a:r>
            <a:r>
              <a:rPr lang="en-GB" sz="2400" b="1" dirty="0" smtClean="0">
                <a:latin typeface="Comic Sans MS" pitchFamily="66" charset="0"/>
              </a:rPr>
              <a:t> </a:t>
            </a:r>
            <a:r>
              <a:rPr lang="en-GB" sz="2400" b="1" dirty="0" err="1" smtClean="0">
                <a:latin typeface="Comic Sans MS" pitchFamily="66" charset="0"/>
              </a:rPr>
              <a:t>sistemi</a:t>
            </a:r>
            <a:r>
              <a:rPr lang="en-GB" sz="2400" b="1" dirty="0" smtClean="0">
                <a:latin typeface="Comic Sans MS" pitchFamily="66" charset="0"/>
              </a:rPr>
              <a:t> </a:t>
            </a:r>
            <a:r>
              <a:rPr lang="en-GB" sz="2400" b="1" dirty="0" err="1" smtClean="0">
                <a:latin typeface="Comic Sans MS" pitchFamily="66" charset="0"/>
              </a:rPr>
              <a:t>viventi</a:t>
            </a:r>
            <a:r>
              <a:rPr lang="en-GB" sz="2400" b="1" dirty="0" smtClean="0">
                <a:latin typeface="Comic Sans MS" pitchFamily="66" charset="0"/>
              </a:rPr>
              <a:t> </a:t>
            </a:r>
            <a:r>
              <a:rPr lang="en-GB" sz="2400" b="1" dirty="0" err="1" smtClean="0">
                <a:latin typeface="Comic Sans MS" pitchFamily="66" charset="0"/>
              </a:rPr>
              <a:t>usano</a:t>
            </a:r>
            <a:r>
              <a:rPr lang="en-GB" sz="2400" b="1" dirty="0" smtClean="0">
                <a:latin typeface="Comic Sans MS" pitchFamily="66" charset="0"/>
              </a:rPr>
              <a:t> </a:t>
            </a:r>
            <a:r>
              <a:rPr lang="en-GB" sz="2400" b="1" dirty="0" err="1" smtClean="0">
                <a:latin typeface="Comic Sans MS" pitchFamily="66" charset="0"/>
              </a:rPr>
              <a:t>strumenti</a:t>
            </a:r>
            <a:r>
              <a:rPr lang="en-GB" sz="2400" b="1" dirty="0" smtClean="0">
                <a:latin typeface="Comic Sans MS" pitchFamily="66" charset="0"/>
              </a:rPr>
              <a:t> </a:t>
            </a:r>
            <a:r>
              <a:rPr lang="en-GB" sz="2400" b="1" dirty="0" err="1" smtClean="0">
                <a:latin typeface="Comic Sans MS" pitchFamily="66" charset="0"/>
              </a:rPr>
              <a:t>diversi</a:t>
            </a:r>
            <a:r>
              <a:rPr lang="en-GB" sz="2400" b="1" dirty="0" smtClean="0">
                <a:latin typeface="Comic Sans MS" pitchFamily="66" charset="0"/>
              </a:rPr>
              <a:t> per </a:t>
            </a:r>
            <a:r>
              <a:rPr lang="en-GB" sz="2400" b="1" dirty="0" err="1" smtClean="0">
                <a:latin typeface="Comic Sans MS" pitchFamily="66" charset="0"/>
              </a:rPr>
              <a:t>adattarsi</a:t>
            </a:r>
            <a:r>
              <a:rPr lang="en-GB" sz="2400" b="1" dirty="0" smtClean="0">
                <a:latin typeface="Comic Sans MS" pitchFamily="66" charset="0"/>
              </a:rPr>
              <a:t> ( </a:t>
            </a:r>
            <a:r>
              <a:rPr lang="en-GB" sz="2400" b="1" dirty="0" err="1" smtClean="0">
                <a:latin typeface="Comic Sans MS" pitchFamily="66" charset="0"/>
              </a:rPr>
              <a:t>i</a:t>
            </a:r>
            <a:r>
              <a:rPr lang="en-GB" sz="2400" b="1" dirty="0" smtClean="0">
                <a:latin typeface="Comic Sans MS" pitchFamily="66" charset="0"/>
              </a:rPr>
              <a:t> </a:t>
            </a:r>
            <a:r>
              <a:rPr lang="en-GB" sz="2400" b="1" dirty="0" err="1" smtClean="0">
                <a:latin typeface="Comic Sans MS" pitchFamily="66" charset="0"/>
              </a:rPr>
              <a:t>batteri</a:t>
            </a:r>
            <a:r>
              <a:rPr lang="en-GB" sz="2400" b="1" dirty="0" smtClean="0">
                <a:latin typeface="Comic Sans MS" pitchFamily="66" charset="0"/>
              </a:rPr>
              <a:t> le </a:t>
            </a:r>
            <a:r>
              <a:rPr lang="en-GB" sz="2400" b="1" dirty="0" err="1" smtClean="0">
                <a:latin typeface="Comic Sans MS" pitchFamily="66" charset="0"/>
              </a:rPr>
              <a:t>mutazioni</a:t>
            </a:r>
            <a:r>
              <a:rPr lang="en-GB" sz="2400" b="1" dirty="0" smtClean="0">
                <a:latin typeface="Comic Sans MS" pitchFamily="66" charset="0"/>
              </a:rPr>
              <a:t>, le </a:t>
            </a:r>
            <a:r>
              <a:rPr lang="en-GB" sz="2400" b="1" dirty="0" err="1" smtClean="0">
                <a:latin typeface="Comic Sans MS" pitchFamily="66" charset="0"/>
              </a:rPr>
              <a:t>piante</a:t>
            </a:r>
            <a:r>
              <a:rPr lang="en-GB" sz="2400" b="1" dirty="0" smtClean="0">
                <a:latin typeface="Comic Sans MS" pitchFamily="66" charset="0"/>
              </a:rPr>
              <a:t> </a:t>
            </a:r>
            <a:r>
              <a:rPr lang="en-GB" sz="2400" b="1" dirty="0" err="1" smtClean="0">
                <a:latin typeface="Comic Sans MS" pitchFamily="66" charset="0"/>
              </a:rPr>
              <a:t>mutazioni</a:t>
            </a:r>
            <a:r>
              <a:rPr lang="en-GB" sz="2400" b="1" dirty="0" smtClean="0">
                <a:latin typeface="Comic Sans MS" pitchFamily="66" charset="0"/>
              </a:rPr>
              <a:t> </a:t>
            </a:r>
            <a:r>
              <a:rPr lang="en-GB" sz="2400" b="1" dirty="0" err="1" smtClean="0">
                <a:latin typeface="Comic Sans MS" pitchFamily="66" charset="0"/>
              </a:rPr>
              <a:t>ed</a:t>
            </a:r>
            <a:r>
              <a:rPr lang="en-GB" sz="2400" b="1" dirty="0" smtClean="0">
                <a:latin typeface="Comic Sans MS" pitchFamily="66" charset="0"/>
              </a:rPr>
              <a:t> </a:t>
            </a:r>
            <a:r>
              <a:rPr lang="en-GB" sz="2400" b="1" dirty="0" err="1" smtClean="0">
                <a:latin typeface="Comic Sans MS" pitchFamily="66" charset="0"/>
              </a:rPr>
              <a:t>epigenetica</a:t>
            </a:r>
            <a:r>
              <a:rPr lang="en-GB" sz="2400" b="1" dirty="0" smtClean="0">
                <a:latin typeface="Comic Sans MS" pitchFamily="66" charset="0"/>
              </a:rPr>
              <a:t>, </a:t>
            </a: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animali</a:t>
            </a:r>
            <a:r>
              <a:rPr lang="en-GB" sz="2400" b="1" dirty="0" smtClean="0">
                <a:latin typeface="Comic Sans MS" pitchFamily="66" charset="0"/>
              </a:rPr>
              <a:t> </a:t>
            </a:r>
            <a:r>
              <a:rPr lang="en-GB" sz="2400" b="1" dirty="0" err="1" smtClean="0">
                <a:latin typeface="Comic Sans MS" pitchFamily="66" charset="0"/>
              </a:rPr>
              <a:t>ambedue</a:t>
            </a:r>
            <a:r>
              <a:rPr lang="en-GB" sz="2400" b="1" dirty="0" smtClean="0">
                <a:latin typeface="Comic Sans MS" pitchFamily="66" charset="0"/>
              </a:rPr>
              <a:t> e </a:t>
            </a:r>
            <a:r>
              <a:rPr lang="en-GB" sz="2400" b="1" dirty="0" err="1" smtClean="0">
                <a:latin typeface="Comic Sans MS" pitchFamily="66" charset="0"/>
              </a:rPr>
              <a:t>i</a:t>
            </a:r>
            <a:r>
              <a:rPr lang="en-GB" sz="2400" b="1" dirty="0" smtClean="0">
                <a:latin typeface="Comic Sans MS" pitchFamily="66" charset="0"/>
              </a:rPr>
              <a:t> </a:t>
            </a:r>
            <a:r>
              <a:rPr lang="en-GB" sz="2400" b="1" dirty="0" err="1" smtClean="0">
                <a:latin typeface="Comic Sans MS" pitchFamily="66" charset="0"/>
              </a:rPr>
              <a:t>comportamenti</a:t>
            </a:r>
            <a:r>
              <a:rPr lang="en-GB" sz="2400" b="1" dirty="0" smtClean="0">
                <a:latin typeface="Comic Sans MS" pitchFamily="66" charset="0"/>
              </a:rPr>
              <a:t>, </a:t>
            </a:r>
            <a:r>
              <a:rPr lang="en-GB" sz="2400" b="1" dirty="0" err="1" smtClean="0">
                <a:latin typeface="Comic Sans MS" pitchFamily="66" charset="0"/>
              </a:rPr>
              <a:t>gli</a:t>
            </a:r>
            <a:r>
              <a:rPr lang="en-GB" sz="2400" b="1" dirty="0" smtClean="0">
                <a:latin typeface="Comic Sans MS" pitchFamily="66" charset="0"/>
              </a:rPr>
              <a:t> </a:t>
            </a:r>
            <a:r>
              <a:rPr lang="en-GB" sz="2400" b="1" dirty="0" err="1" smtClean="0">
                <a:latin typeface="Comic Sans MS" pitchFamily="66" charset="0"/>
              </a:rPr>
              <a:t>umani</a:t>
            </a:r>
            <a:r>
              <a:rPr lang="en-GB" sz="2400" b="1" dirty="0" smtClean="0">
                <a:latin typeface="Comic Sans MS" pitchFamily="66" charset="0"/>
              </a:rPr>
              <a:t> </a:t>
            </a:r>
            <a:r>
              <a:rPr lang="en-GB" sz="2400" b="1" dirty="0" err="1" smtClean="0">
                <a:latin typeface="Comic Sans MS" pitchFamily="66" charset="0"/>
              </a:rPr>
              <a:t>tutte</a:t>
            </a:r>
            <a:r>
              <a:rPr lang="en-GB" sz="2400" b="1" dirty="0" smtClean="0">
                <a:latin typeface="Comic Sans MS" pitchFamily="66" charset="0"/>
              </a:rPr>
              <a:t> </a:t>
            </a:r>
            <a:r>
              <a:rPr lang="en-GB" sz="2400" b="1" dirty="0" err="1" smtClean="0">
                <a:latin typeface="Comic Sans MS" pitchFamily="66" charset="0"/>
              </a:rPr>
              <a:t>quattro</a:t>
            </a:r>
            <a:r>
              <a:rPr lang="en-GB" sz="2400" b="1" dirty="0" smtClean="0">
                <a:latin typeface="Comic Sans MS" pitchFamily="66" charset="0"/>
              </a:rPr>
              <a:t> le </a:t>
            </a:r>
            <a:r>
              <a:rPr lang="en-GB" sz="2400" b="1" dirty="0" err="1" smtClean="0">
                <a:latin typeface="Comic Sans MS" pitchFamily="66" charset="0"/>
              </a:rPr>
              <a:t>categorie</a:t>
            </a:r>
            <a:r>
              <a:rPr lang="en-GB" sz="2400" b="1" dirty="0" smtClean="0">
                <a:latin typeface="Comic Sans MS" pitchFamily="66" charset="0"/>
              </a:rPr>
              <a:t>).     </a:t>
            </a:r>
            <a:r>
              <a:rPr lang="en-GB" sz="2400" b="1" dirty="0" smtClean="0"/>
              <a:t> </a:t>
            </a:r>
            <a:endParaRPr lang="en-GB" sz="2400" b="1" dirty="0"/>
          </a:p>
        </p:txBody>
      </p:sp>
    </p:spTree>
    <p:extLst>
      <p:ext uri="{BB962C8B-B14F-4D97-AF65-F5344CB8AC3E}">
        <p14:creationId xmlns:p14="http://schemas.microsoft.com/office/powerpoint/2010/main" val="892284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036496" cy="6247864"/>
          </a:xfrm>
          <a:prstGeom prst="rect">
            <a:avLst/>
          </a:prstGeom>
          <a:noFill/>
        </p:spPr>
        <p:txBody>
          <a:bodyPr wrap="square" rtlCol="0">
            <a:spAutoFit/>
          </a:bodyPr>
          <a:lstStyle/>
          <a:p>
            <a:pPr>
              <a:defRPr/>
            </a:pPr>
            <a:r>
              <a:rPr lang="it-IT" sz="2400" b="1" i="1" u="sng" dirty="0">
                <a:effectLst>
                  <a:outerShdw blurRad="38100" dist="38100" dir="2700000" algn="tl">
                    <a:srgbClr val="FFFFFF"/>
                  </a:outerShdw>
                </a:effectLst>
              </a:rPr>
              <a:t>La strategia adattativa umana </a:t>
            </a:r>
            <a:r>
              <a:rPr lang="it-IT" sz="2400" b="1" i="1" u="sng" dirty="0" err="1">
                <a:effectLst>
                  <a:outerShdw blurRad="38100" dist="38100" dir="2700000" algn="tl">
                    <a:srgbClr val="FFFFFF"/>
                  </a:outerShdw>
                </a:effectLst>
              </a:rPr>
              <a:t>e’</a:t>
            </a:r>
            <a:r>
              <a:rPr lang="it-IT" sz="2400" b="1" i="1" u="sng" dirty="0">
                <a:effectLst>
                  <a:outerShdw blurRad="38100" dist="38100" dir="2700000" algn="tl">
                    <a:srgbClr val="FFFFFF"/>
                  </a:outerShdw>
                </a:effectLst>
              </a:rPr>
              <a:t> </a:t>
            </a:r>
            <a:r>
              <a:rPr lang="it-IT" sz="2400" b="1" i="1" u="sng" dirty="0" smtClean="0">
                <a:effectLst>
                  <a:outerShdw blurRad="38100" dist="38100" dir="2700000" algn="tl">
                    <a:srgbClr val="FFFFFF"/>
                  </a:outerShdw>
                </a:effectLst>
              </a:rPr>
              <a:t> </a:t>
            </a:r>
            <a:r>
              <a:rPr lang="it-IT" sz="2400" b="1" i="1" u="sng" dirty="0">
                <a:effectLst>
                  <a:outerShdw blurRad="38100" dist="38100" dir="2700000" algn="tl">
                    <a:srgbClr val="FFFFFF"/>
                  </a:outerShdw>
                </a:effectLst>
              </a:rPr>
              <a:t>diversa </a:t>
            </a:r>
            <a:r>
              <a:rPr lang="it-IT" sz="2400" b="1" i="1" u="sng" dirty="0" smtClean="0">
                <a:effectLst>
                  <a:outerShdw blurRad="38100" dist="38100" dir="2700000" algn="tl">
                    <a:srgbClr val="FFFFFF"/>
                  </a:outerShdw>
                </a:effectLst>
              </a:rPr>
              <a:t>da quelle di tutti gli altri esseri </a:t>
            </a:r>
            <a:r>
              <a:rPr lang="it-IT" sz="2400" b="1" i="1" u="sng" dirty="0" err="1" smtClean="0">
                <a:effectLst>
                  <a:outerShdw blurRad="38100" dist="38100" dir="2700000" algn="tl">
                    <a:srgbClr val="FFFFFF"/>
                  </a:outerShdw>
                </a:effectLst>
              </a:rPr>
              <a:t>voventi</a:t>
            </a:r>
            <a:r>
              <a:rPr lang="it-IT" sz="2400" b="1" i="1" u="sng" dirty="0" smtClean="0">
                <a:effectLst>
                  <a:outerShdw blurRad="38100" dist="38100" dir="2700000" algn="tl">
                    <a:srgbClr val="FFFFFF"/>
                  </a:outerShdw>
                </a:effectLst>
              </a:rPr>
              <a:t> e </a:t>
            </a:r>
            <a:r>
              <a:rPr lang="it-IT" sz="2400" b="1" i="1" u="sng" dirty="0">
                <a:effectLst>
                  <a:outerShdw blurRad="38100" dist="38100" dir="2700000" algn="tl">
                    <a:srgbClr val="FFFFFF"/>
                  </a:outerShdw>
                </a:effectLst>
              </a:rPr>
              <a:t>si basa sull’uso del cervello come generatore di variabilità</a:t>
            </a:r>
          </a:p>
          <a:p>
            <a:pPr>
              <a:defRPr/>
            </a:pPr>
            <a:endParaRPr lang="it-IT" sz="2400" b="1" dirty="0"/>
          </a:p>
          <a:p>
            <a:pPr>
              <a:defRPr/>
            </a:pPr>
            <a:r>
              <a:rPr lang="it-IT" sz="2800" b="1" dirty="0"/>
              <a:t>In altre parole, anche noi come piante ed animali abbiamo una serie di strumenti di plasticità “fisica” che ci permettono di cambiare durante la vita ma in più abbiamo il cervello che si è sviluppato in modo da permetterci di adattare l’ambiente a noi invece di modificarci noi dal punto di vista genetico in funzione del contesto in cui ci troviamo. Nel nostro caso è la comunicazione fra umani che regola molti processi epigenetici in particolare nello stesso cervello, uno strumento che ci rende capaci di modificare l’ambiente su progetto   </a:t>
            </a:r>
          </a:p>
          <a:p>
            <a:endParaRPr lang="it-IT" sz="2400" dirty="0">
              <a:latin typeface="Comic Sans MS" pitchFamily="66" charset="0"/>
            </a:endParaRPr>
          </a:p>
        </p:txBody>
      </p:sp>
    </p:spTree>
    <p:extLst>
      <p:ext uri="{BB962C8B-B14F-4D97-AF65-F5344CB8AC3E}">
        <p14:creationId xmlns:p14="http://schemas.microsoft.com/office/powerpoint/2010/main" val="825152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815882"/>
          </a:xfrm>
          <a:prstGeom prst="rect">
            <a:avLst/>
          </a:prstGeom>
        </p:spPr>
        <p:txBody>
          <a:bodyPr wrap="square">
            <a:spAutoFit/>
          </a:bodyPr>
          <a:lstStyle/>
          <a:p>
            <a:r>
              <a:rPr lang="it-IT" sz="2800" b="1" i="1" u="sng" dirty="0">
                <a:effectLst>
                  <a:outerShdw blurRad="38100" dist="38100" dir="2700000" algn="tl">
                    <a:srgbClr val="FFFFFF"/>
                  </a:outerShdw>
                </a:effectLst>
              </a:rPr>
              <a:t>Non a caso la variabilità genetica umana è molto più bassa di quella dei primati più vicini filogeneticamente nonostante che la dimensione delle popolazioni umane sia di gran lunga maggiore</a:t>
            </a:r>
            <a:endParaRPr lang="it-IT"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4074" t="19444" r="50185" b="25043"/>
          <a:stretch>
            <a:fillRect/>
          </a:stretch>
        </p:blipFill>
        <p:spPr>
          <a:xfrm>
            <a:off x="0" y="1371600"/>
            <a:ext cx="4495800" cy="3395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9074" t="25000" r="27269" b="16618"/>
          <a:stretch>
            <a:fillRect/>
          </a:stretch>
        </p:blipFill>
        <p:spPr bwMode="auto">
          <a:xfrm>
            <a:off x="4572000" y="1371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0" y="4776294"/>
            <a:ext cx="9144000" cy="1569660"/>
          </a:xfrm>
          <a:prstGeom prst="rect">
            <a:avLst/>
          </a:prstGeom>
        </p:spPr>
        <p:txBody>
          <a:bodyPr wrap="square">
            <a:spAutoFit/>
          </a:bodyPr>
          <a:lstStyle/>
          <a:p>
            <a:r>
              <a:rPr lang="it-IT" sz="2400" b="1" dirty="0">
                <a:latin typeface="Comic Sans MS" pitchFamily="66" charset="0"/>
              </a:rPr>
              <a:t>Questo è probabilmente dovuto alla recentissima espansione degli umani a partire da una piccola popolazione e alla scarsa incidenza della selezione in una specie che si adatta per </a:t>
            </a:r>
            <a:r>
              <a:rPr lang="it-IT" sz="2400" b="1" u="sng" dirty="0">
                <a:latin typeface="Comic Sans MS" pitchFamily="66" charset="0"/>
              </a:rPr>
              <a:t>differenziazione culturale e non genetica.</a:t>
            </a:r>
            <a:endParaRPr lang="it-IT" sz="2400" u="sng" dirty="0">
              <a:latin typeface="Comic Sans MS" pitchFamily="66" charset="0"/>
            </a:endParaRPr>
          </a:p>
        </p:txBody>
      </p:sp>
    </p:spTree>
    <p:extLst>
      <p:ext uri="{BB962C8B-B14F-4D97-AF65-F5344CB8AC3E}">
        <p14:creationId xmlns:p14="http://schemas.microsoft.com/office/powerpoint/2010/main" val="1260091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716" y="1"/>
            <a:ext cx="5624564" cy="521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 y="5218442"/>
            <a:ext cx="9143999" cy="1631216"/>
          </a:xfrm>
          <a:prstGeom prst="rect">
            <a:avLst/>
          </a:prstGeom>
        </p:spPr>
        <p:txBody>
          <a:bodyPr wrap="square">
            <a:spAutoFit/>
          </a:bodyPr>
          <a:lstStyle/>
          <a:p>
            <a:r>
              <a:rPr lang="en-GB" sz="2000" b="1" dirty="0" err="1">
                <a:latin typeface="Comic Sans MS" pitchFamily="66" charset="0"/>
              </a:rPr>
              <a:t>Nella</a:t>
            </a:r>
            <a:r>
              <a:rPr lang="en-GB" sz="2000" b="1" dirty="0">
                <a:latin typeface="Comic Sans MS" pitchFamily="66" charset="0"/>
              </a:rPr>
              <a:t> </a:t>
            </a:r>
            <a:r>
              <a:rPr lang="en-GB" sz="2000" b="1" dirty="0" err="1">
                <a:latin typeface="Comic Sans MS" pitchFamily="66" charset="0"/>
              </a:rPr>
              <a:t>evoluzione</a:t>
            </a:r>
            <a:r>
              <a:rPr lang="en-GB" sz="2000" b="1" dirty="0">
                <a:latin typeface="Comic Sans MS" pitchFamily="66" charset="0"/>
              </a:rPr>
              <a:t> </a:t>
            </a:r>
            <a:r>
              <a:rPr lang="en-GB" sz="2000" b="1" dirty="0" err="1">
                <a:latin typeface="Comic Sans MS" pitchFamily="66" charset="0"/>
              </a:rPr>
              <a:t>della</a:t>
            </a:r>
            <a:r>
              <a:rPr lang="en-GB" sz="2000" b="1" dirty="0">
                <a:latin typeface="Comic Sans MS" pitchFamily="66" charset="0"/>
              </a:rPr>
              <a:t> nostra specie un </a:t>
            </a:r>
            <a:r>
              <a:rPr lang="en-GB" sz="2000" b="1" dirty="0" err="1">
                <a:latin typeface="Comic Sans MS" pitchFamily="66" charset="0"/>
              </a:rPr>
              <a:t>gruppo</a:t>
            </a:r>
            <a:r>
              <a:rPr lang="en-GB" sz="2000" b="1" dirty="0">
                <a:latin typeface="Comic Sans MS" pitchFamily="66" charset="0"/>
              </a:rPr>
              <a:t> di </a:t>
            </a:r>
            <a:r>
              <a:rPr lang="en-GB" sz="2000" b="1" dirty="0" err="1">
                <a:latin typeface="Comic Sans MS" pitchFamily="66" charset="0"/>
              </a:rPr>
              <a:t>meno</a:t>
            </a:r>
            <a:r>
              <a:rPr lang="en-GB" sz="2000" b="1" dirty="0">
                <a:latin typeface="Comic Sans MS" pitchFamily="66" charset="0"/>
              </a:rPr>
              <a:t> di 100 </a:t>
            </a:r>
            <a:r>
              <a:rPr lang="en-GB" sz="2000" b="1" dirty="0" err="1">
                <a:latin typeface="Comic Sans MS" pitchFamily="66" charset="0"/>
              </a:rPr>
              <a:t>geni</a:t>
            </a:r>
            <a:r>
              <a:rPr lang="en-GB" sz="2000" b="1" dirty="0">
                <a:latin typeface="Comic Sans MS" pitchFamily="66" charset="0"/>
              </a:rPr>
              <a:t> è </a:t>
            </a:r>
            <a:r>
              <a:rPr lang="en-GB" sz="2000" b="1" dirty="0" err="1">
                <a:latin typeface="Comic Sans MS" pitchFamily="66" charset="0"/>
              </a:rPr>
              <a:t>cambiato</a:t>
            </a:r>
            <a:r>
              <a:rPr lang="en-GB" sz="2000" b="1" dirty="0">
                <a:latin typeface="Comic Sans MS" pitchFamily="66" charset="0"/>
              </a:rPr>
              <a:t> </a:t>
            </a:r>
            <a:r>
              <a:rPr lang="en-GB" sz="2000" b="1" dirty="0" err="1">
                <a:latin typeface="Comic Sans MS" pitchFamily="66" charset="0"/>
              </a:rPr>
              <a:t>molto</a:t>
            </a:r>
            <a:r>
              <a:rPr lang="en-GB" sz="2000" b="1" dirty="0">
                <a:latin typeface="Comic Sans MS" pitchFamily="66" charset="0"/>
              </a:rPr>
              <a:t> </a:t>
            </a:r>
            <a:r>
              <a:rPr lang="en-GB" sz="2000" b="1" dirty="0" err="1">
                <a:latin typeface="Comic Sans MS" pitchFamily="66" charset="0"/>
              </a:rPr>
              <a:t>più</a:t>
            </a:r>
            <a:r>
              <a:rPr lang="en-GB" sz="2000" b="1" dirty="0">
                <a:latin typeface="Comic Sans MS" pitchFamily="66" charset="0"/>
              </a:rPr>
              <a:t> </a:t>
            </a:r>
            <a:r>
              <a:rPr lang="en-GB" sz="2000" b="1" dirty="0" err="1">
                <a:latin typeface="Comic Sans MS" pitchFamily="66" charset="0"/>
              </a:rPr>
              <a:t>rapidamente</a:t>
            </a:r>
            <a:r>
              <a:rPr lang="en-GB" sz="2000" b="1" dirty="0">
                <a:latin typeface="Comic Sans MS" pitchFamily="66" charset="0"/>
              </a:rPr>
              <a:t> </a:t>
            </a:r>
            <a:r>
              <a:rPr lang="en-GB" sz="2000" b="1" dirty="0" err="1">
                <a:latin typeface="Comic Sans MS" pitchFamily="66" charset="0"/>
              </a:rPr>
              <a:t>che</a:t>
            </a:r>
            <a:r>
              <a:rPr lang="en-GB" sz="2000" b="1" dirty="0">
                <a:latin typeface="Comic Sans MS" pitchFamily="66" charset="0"/>
              </a:rPr>
              <a:t> </a:t>
            </a:r>
            <a:r>
              <a:rPr lang="en-GB" sz="2000" b="1" dirty="0" err="1">
                <a:latin typeface="Comic Sans MS" pitchFamily="66" charset="0"/>
              </a:rPr>
              <a:t>negli</a:t>
            </a:r>
            <a:r>
              <a:rPr lang="en-GB" sz="2000" b="1" dirty="0">
                <a:latin typeface="Comic Sans MS" pitchFamily="66" charset="0"/>
              </a:rPr>
              <a:t> </a:t>
            </a:r>
            <a:r>
              <a:rPr lang="en-GB" sz="2000" b="1" dirty="0" err="1">
                <a:latin typeface="Comic Sans MS" pitchFamily="66" charset="0"/>
              </a:rPr>
              <a:t>altri</a:t>
            </a:r>
            <a:r>
              <a:rPr lang="en-GB" sz="2000" b="1" dirty="0">
                <a:latin typeface="Comic Sans MS" pitchFamily="66" charset="0"/>
              </a:rPr>
              <a:t> </a:t>
            </a:r>
            <a:r>
              <a:rPr lang="en-GB" sz="2000" b="1" dirty="0" err="1">
                <a:latin typeface="Comic Sans MS" pitchFamily="66" charset="0"/>
              </a:rPr>
              <a:t>Primati</a:t>
            </a:r>
            <a:r>
              <a:rPr lang="en-GB" sz="2000" b="1" dirty="0">
                <a:latin typeface="Comic Sans MS" pitchFamily="66" charset="0"/>
              </a:rPr>
              <a:t>. Il </a:t>
            </a:r>
            <a:r>
              <a:rPr lang="en-GB" sz="2000" b="1" dirty="0" err="1">
                <a:latin typeface="Comic Sans MS" pitchFamily="66" charset="0"/>
              </a:rPr>
              <a:t>risultato</a:t>
            </a:r>
            <a:r>
              <a:rPr lang="en-GB" sz="2000" b="1" dirty="0">
                <a:latin typeface="Comic Sans MS" pitchFamily="66" charset="0"/>
              </a:rPr>
              <a:t> </a:t>
            </a:r>
            <a:r>
              <a:rPr lang="en-GB" sz="2000" b="1" dirty="0" err="1">
                <a:latin typeface="Comic Sans MS" pitchFamily="66" charset="0"/>
              </a:rPr>
              <a:t>più</a:t>
            </a:r>
            <a:r>
              <a:rPr lang="en-GB" sz="2000" b="1" dirty="0">
                <a:latin typeface="Comic Sans MS" pitchFamily="66" charset="0"/>
              </a:rPr>
              <a:t> </a:t>
            </a:r>
            <a:r>
              <a:rPr lang="en-GB" sz="2000" b="1" dirty="0" err="1">
                <a:latin typeface="Comic Sans MS" pitchFamily="66" charset="0"/>
              </a:rPr>
              <a:t>evidente</a:t>
            </a:r>
            <a:r>
              <a:rPr lang="en-GB" sz="2000" b="1" dirty="0">
                <a:latin typeface="Comic Sans MS" pitchFamily="66" charset="0"/>
              </a:rPr>
              <a:t> dal </a:t>
            </a:r>
            <a:r>
              <a:rPr lang="en-GB" sz="2000" b="1" dirty="0" err="1">
                <a:latin typeface="Comic Sans MS" pitchFamily="66" charset="0"/>
              </a:rPr>
              <a:t>punto</a:t>
            </a:r>
            <a:r>
              <a:rPr lang="en-GB" sz="2000" b="1" dirty="0">
                <a:latin typeface="Comic Sans MS" pitchFamily="66" charset="0"/>
              </a:rPr>
              <a:t> di vista </a:t>
            </a:r>
            <a:r>
              <a:rPr lang="en-GB" sz="2000" b="1" dirty="0" err="1">
                <a:latin typeface="Comic Sans MS" pitchFamily="66" charset="0"/>
              </a:rPr>
              <a:t>morfologico</a:t>
            </a:r>
            <a:r>
              <a:rPr lang="en-GB" sz="2000" b="1" dirty="0">
                <a:latin typeface="Comic Sans MS" pitchFamily="66" charset="0"/>
              </a:rPr>
              <a:t> è </a:t>
            </a:r>
            <a:r>
              <a:rPr lang="en-GB" sz="2000" b="1" dirty="0" err="1">
                <a:latin typeface="Comic Sans MS" pitchFamily="66" charset="0"/>
              </a:rPr>
              <a:t>l’aumento</a:t>
            </a:r>
            <a:r>
              <a:rPr lang="en-GB" sz="2000" b="1" dirty="0">
                <a:latin typeface="Comic Sans MS" pitchFamily="66" charset="0"/>
              </a:rPr>
              <a:t> </a:t>
            </a:r>
            <a:r>
              <a:rPr lang="en-GB" sz="2000" b="1" dirty="0" err="1">
                <a:latin typeface="Comic Sans MS" pitchFamily="66" charset="0"/>
              </a:rPr>
              <a:t>relativo</a:t>
            </a:r>
            <a:r>
              <a:rPr lang="en-GB" sz="2000" b="1" dirty="0">
                <a:latin typeface="Comic Sans MS" pitchFamily="66" charset="0"/>
              </a:rPr>
              <a:t> </a:t>
            </a:r>
            <a:r>
              <a:rPr lang="en-GB" sz="2000" b="1" dirty="0" err="1">
                <a:latin typeface="Comic Sans MS" pitchFamily="66" charset="0"/>
              </a:rPr>
              <a:t>delle</a:t>
            </a:r>
            <a:r>
              <a:rPr lang="en-GB" sz="2000" b="1" dirty="0">
                <a:latin typeface="Comic Sans MS" pitchFamily="66" charset="0"/>
              </a:rPr>
              <a:t> </a:t>
            </a:r>
            <a:r>
              <a:rPr lang="en-GB" sz="2000" b="1" dirty="0" err="1">
                <a:latin typeface="Comic Sans MS" pitchFamily="66" charset="0"/>
              </a:rPr>
              <a:t>dimensioni</a:t>
            </a:r>
            <a:r>
              <a:rPr lang="en-GB" sz="2000" b="1" dirty="0">
                <a:latin typeface="Comic Sans MS" pitchFamily="66" charset="0"/>
              </a:rPr>
              <a:t> </a:t>
            </a:r>
            <a:r>
              <a:rPr lang="en-GB" sz="2000" b="1" dirty="0" err="1">
                <a:latin typeface="Comic Sans MS" pitchFamily="66" charset="0"/>
              </a:rPr>
              <a:t>dell’encefalo</a:t>
            </a:r>
            <a:r>
              <a:rPr lang="en-GB" sz="2000" b="1" dirty="0">
                <a:latin typeface="Comic Sans MS" pitchFamily="66" charset="0"/>
              </a:rPr>
              <a:t> </a:t>
            </a:r>
            <a:r>
              <a:rPr lang="en-GB" sz="2000" b="1" dirty="0" err="1">
                <a:latin typeface="Comic Sans MS" pitchFamily="66" charset="0"/>
              </a:rPr>
              <a:t>dovuto</a:t>
            </a:r>
            <a:r>
              <a:rPr lang="en-GB" sz="2000" b="1" dirty="0">
                <a:latin typeface="Comic Sans MS" pitchFamily="66" charset="0"/>
              </a:rPr>
              <a:t> a </a:t>
            </a:r>
            <a:r>
              <a:rPr lang="en-GB" sz="2000" b="1" dirty="0" err="1">
                <a:latin typeface="Comic Sans MS" pitchFamily="66" charset="0"/>
              </a:rPr>
              <a:t>maggiore</a:t>
            </a:r>
            <a:r>
              <a:rPr lang="en-GB" sz="2000" b="1" dirty="0">
                <a:latin typeface="Comic Sans MS" pitchFamily="66" charset="0"/>
              </a:rPr>
              <a:t> </a:t>
            </a:r>
            <a:r>
              <a:rPr lang="en-GB" sz="2000" b="1" dirty="0" err="1">
                <a:latin typeface="Comic Sans MS" pitchFamily="66" charset="0"/>
              </a:rPr>
              <a:t>espressione</a:t>
            </a:r>
            <a:r>
              <a:rPr lang="en-GB" sz="2000" b="1" dirty="0">
                <a:latin typeface="Comic Sans MS" pitchFamily="66" charset="0"/>
              </a:rPr>
              <a:t> del gene </a:t>
            </a:r>
            <a:r>
              <a:rPr lang="en-GB" sz="2000" b="1" dirty="0" err="1">
                <a:latin typeface="Comic Sans MS" pitchFamily="66" charset="0"/>
              </a:rPr>
              <a:t>della</a:t>
            </a:r>
            <a:r>
              <a:rPr lang="en-GB" sz="2000" b="1" dirty="0">
                <a:latin typeface="Comic Sans MS" pitchFamily="66" charset="0"/>
              </a:rPr>
              <a:t> </a:t>
            </a:r>
            <a:r>
              <a:rPr lang="en-GB" sz="2000" b="1" dirty="0" err="1">
                <a:latin typeface="Comic Sans MS" pitchFamily="66" charset="0"/>
              </a:rPr>
              <a:t>encefalina</a:t>
            </a:r>
            <a:r>
              <a:rPr lang="en-GB" sz="2000" b="1" dirty="0">
                <a:latin typeface="Comic Sans MS" pitchFamily="66" charset="0"/>
              </a:rPr>
              <a:t> </a:t>
            </a:r>
            <a:r>
              <a:rPr lang="en-GB" sz="2000" b="1" dirty="0" err="1">
                <a:latin typeface="Comic Sans MS" pitchFamily="66" charset="0"/>
              </a:rPr>
              <a:t>cambiato</a:t>
            </a:r>
            <a:r>
              <a:rPr lang="en-GB" sz="2000" b="1" dirty="0">
                <a:latin typeface="Comic Sans MS" pitchFamily="66" charset="0"/>
              </a:rPr>
              <a:t> </a:t>
            </a:r>
            <a:r>
              <a:rPr lang="en-GB" sz="2000" b="1" dirty="0" err="1">
                <a:latin typeface="Comic Sans MS" pitchFamily="66" charset="0"/>
              </a:rPr>
              <a:t>nella</a:t>
            </a:r>
            <a:r>
              <a:rPr lang="en-GB" sz="2000" b="1" dirty="0">
                <a:latin typeface="Comic Sans MS" pitchFamily="66" charset="0"/>
              </a:rPr>
              <a:t> </a:t>
            </a:r>
            <a:r>
              <a:rPr lang="en-GB" sz="2000" b="1" dirty="0" err="1">
                <a:latin typeface="Comic Sans MS" pitchFamily="66" charset="0"/>
              </a:rPr>
              <a:t>zona</a:t>
            </a:r>
            <a:r>
              <a:rPr lang="en-GB" sz="2000" b="1" dirty="0">
                <a:latin typeface="Comic Sans MS" pitchFamily="66" charset="0"/>
              </a:rPr>
              <a:t> non </a:t>
            </a:r>
            <a:r>
              <a:rPr lang="en-GB" sz="2000" b="1" dirty="0" err="1">
                <a:latin typeface="Comic Sans MS" pitchFamily="66" charset="0"/>
              </a:rPr>
              <a:t>codificante</a:t>
            </a:r>
            <a:r>
              <a:rPr lang="en-GB" sz="2000" b="1" dirty="0">
                <a:latin typeface="Comic Sans MS" pitchFamily="66" charset="0"/>
              </a:rPr>
              <a:t> </a:t>
            </a:r>
            <a:endParaRPr lang="en-GB" sz="2000" b="1" dirty="0">
              <a:latin typeface="Comic Sans MS" pitchFamily="66" charset="0"/>
            </a:endParaRPr>
          </a:p>
        </p:txBody>
      </p:sp>
    </p:spTree>
    <p:extLst>
      <p:ext uri="{BB962C8B-B14F-4D97-AF65-F5344CB8AC3E}">
        <p14:creationId xmlns:p14="http://schemas.microsoft.com/office/powerpoint/2010/main" val="2619306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p:cNvSpPr>
            <a:spLocks noChangeArrowheads="1"/>
          </p:cNvSpPr>
          <p:nvPr/>
        </p:nvSpPr>
        <p:spPr bwMode="auto">
          <a:xfrm>
            <a:off x="3635375" y="1268413"/>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AutoShape 4"/>
          <p:cNvSpPr>
            <a:spLocks noChangeArrowheads="1"/>
          </p:cNvSpPr>
          <p:nvPr/>
        </p:nvSpPr>
        <p:spPr bwMode="auto">
          <a:xfrm rot="10800000">
            <a:off x="5143443" y="1511220"/>
            <a:ext cx="974006"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 name="AutoShape 5"/>
          <p:cNvSpPr>
            <a:spLocks noChangeArrowheads="1"/>
          </p:cNvSpPr>
          <p:nvPr/>
        </p:nvSpPr>
        <p:spPr bwMode="auto">
          <a:xfrm>
            <a:off x="3635375" y="4176712"/>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3712057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1750"/>
            <a:ext cx="8116887"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311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48680"/>
            <a:ext cx="9144000" cy="5632311"/>
          </a:xfrm>
          <a:prstGeom prst="rect">
            <a:avLst/>
          </a:prstGeom>
        </p:spPr>
        <p:txBody>
          <a:bodyPr wrap="square">
            <a:spAutoFit/>
          </a:bodyPr>
          <a:lstStyle/>
          <a:p>
            <a:r>
              <a:rPr lang="it-IT" sz="2400" b="1" dirty="0">
                <a:latin typeface="Comic Sans MS" pitchFamily="66" charset="0"/>
              </a:rPr>
              <a:t>-- La nostra corteccia contiene 100 miliardi di neuroni </a:t>
            </a:r>
          </a:p>
          <a:p>
            <a:r>
              <a:rPr lang="it-IT" sz="2400" b="1" dirty="0">
                <a:latin typeface="Comic Sans MS" pitchFamily="66" charset="0"/>
              </a:rPr>
              <a:t>-- Questi possono organizzarsi in un milione di miliardi di potenziali sinapsi</a:t>
            </a:r>
          </a:p>
          <a:p>
            <a:r>
              <a:rPr lang="it-IT" sz="2400" b="1" dirty="0">
                <a:latin typeface="Comic Sans MS" pitchFamily="66" charset="0"/>
              </a:rPr>
              <a:t>-- Le sinapsi alla nascita sono in gran parte quasi-random e quindi si organizzano durante la vita attraverso il processo di « potatura». Si mantengono solo le catene di sinapsi che ricevono segnali in particolare umani dall’esterno   </a:t>
            </a:r>
          </a:p>
          <a:p>
            <a:r>
              <a:rPr lang="it-IT" sz="2400" b="1" dirty="0">
                <a:latin typeface="Comic Sans MS" pitchFamily="66" charset="0"/>
              </a:rPr>
              <a:t>-- La rete del cervello cambia quindi durante tutta la vita ma è particolarmente duttile durante la sua formazione in utero e nei primissimi anni dalla nascita  </a:t>
            </a:r>
          </a:p>
          <a:p>
            <a:r>
              <a:rPr lang="it-IT" sz="2400" b="1" dirty="0">
                <a:latin typeface="Comic Sans MS" pitchFamily="66" charset="0"/>
              </a:rPr>
              <a:t>-- Per l’incredibile numero di combinazioni neurali possibili infinitamente superiori a quelle del DNA il nostro cervello può essere considerato il migliore “generatore di variabilità” «mai inventato». La «umanità» dei singoli umani quindi deriva fondamentalmente dalle interazioni con i loro simili</a:t>
            </a:r>
            <a:endParaRPr lang="it-IT" sz="2400" dirty="0">
              <a:latin typeface="Comic Sans MS" pitchFamily="66" charset="0"/>
            </a:endParaRPr>
          </a:p>
        </p:txBody>
      </p:sp>
    </p:spTree>
    <p:extLst>
      <p:ext uri="{BB962C8B-B14F-4D97-AF65-F5344CB8AC3E}">
        <p14:creationId xmlns:p14="http://schemas.microsoft.com/office/powerpoint/2010/main" val="529418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0"/>
            <a:ext cx="9386888" cy="69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63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0" y="4941168"/>
            <a:ext cx="9144000" cy="1938992"/>
          </a:xfrm>
          <a:prstGeom prst="rect">
            <a:avLst/>
          </a:prstGeom>
        </p:spPr>
        <p:txBody>
          <a:bodyPr wrap="square">
            <a:spAutoFit/>
          </a:bodyPr>
          <a:lstStyle/>
          <a:p>
            <a:r>
              <a:rPr lang="en-GB" sz="2400" b="1" dirty="0" err="1">
                <a:latin typeface="Comic Sans MS" pitchFamily="66" charset="0"/>
              </a:rPr>
              <a:t>Recentemente</a:t>
            </a:r>
            <a:r>
              <a:rPr lang="en-GB" sz="2400" b="1" dirty="0">
                <a:latin typeface="Comic Sans MS" pitchFamily="66" charset="0"/>
              </a:rPr>
              <a:t> </a:t>
            </a:r>
            <a:r>
              <a:rPr lang="en-GB" sz="2400" b="1" dirty="0" err="1">
                <a:latin typeface="Comic Sans MS" pitchFamily="66" charset="0"/>
              </a:rPr>
              <a:t>si</a:t>
            </a:r>
            <a:r>
              <a:rPr lang="en-GB" sz="2400" b="1" dirty="0">
                <a:latin typeface="Comic Sans MS" pitchFamily="66" charset="0"/>
              </a:rPr>
              <a:t> </a:t>
            </a:r>
            <a:r>
              <a:rPr lang="en-GB" sz="2400" b="1" dirty="0" err="1">
                <a:latin typeface="Comic Sans MS" pitchFamily="66" charset="0"/>
              </a:rPr>
              <a:t>sono</a:t>
            </a:r>
            <a:r>
              <a:rPr lang="en-GB" sz="2400" b="1" dirty="0">
                <a:latin typeface="Comic Sans MS" pitchFamily="66" charset="0"/>
              </a:rPr>
              <a:t> </a:t>
            </a:r>
            <a:r>
              <a:rPr lang="en-GB" sz="2400" b="1" dirty="0" err="1">
                <a:latin typeface="Comic Sans MS" pitchFamily="66" charset="0"/>
              </a:rPr>
              <a:t>paragonate</a:t>
            </a:r>
            <a:r>
              <a:rPr lang="en-GB" sz="2400" b="1" dirty="0">
                <a:latin typeface="Comic Sans MS" pitchFamily="66" charset="0"/>
              </a:rPr>
              <a:t> le </a:t>
            </a:r>
            <a:r>
              <a:rPr lang="en-GB" sz="2400" b="1" dirty="0" err="1">
                <a:latin typeface="Comic Sans MS" pitchFamily="66" charset="0"/>
              </a:rPr>
              <a:t>capacità</a:t>
            </a:r>
            <a:r>
              <a:rPr lang="en-GB" sz="2400" b="1" dirty="0">
                <a:latin typeface="Comic Sans MS" pitchFamily="66" charset="0"/>
              </a:rPr>
              <a:t> di bambini di due </a:t>
            </a:r>
            <a:r>
              <a:rPr lang="en-GB" sz="2400" b="1" dirty="0" err="1">
                <a:latin typeface="Comic Sans MS" pitchFamily="66" charset="0"/>
              </a:rPr>
              <a:t>anni</a:t>
            </a:r>
            <a:r>
              <a:rPr lang="en-GB" sz="2400" b="1" dirty="0">
                <a:latin typeface="Comic Sans MS" pitchFamily="66" charset="0"/>
              </a:rPr>
              <a:t> e mezzo con </a:t>
            </a:r>
            <a:r>
              <a:rPr lang="en-GB" sz="2400" b="1" dirty="0" err="1">
                <a:latin typeface="Comic Sans MS" pitchFamily="66" charset="0"/>
              </a:rPr>
              <a:t>quelle</a:t>
            </a:r>
            <a:r>
              <a:rPr lang="en-GB" sz="2400" b="1" dirty="0">
                <a:latin typeface="Comic Sans MS" pitchFamily="66" charset="0"/>
              </a:rPr>
              <a:t> di </a:t>
            </a:r>
            <a:r>
              <a:rPr lang="en-GB" sz="2400" b="1" dirty="0" err="1">
                <a:latin typeface="Comic Sans MS" pitchFamily="66" charset="0"/>
              </a:rPr>
              <a:t>scimpanzè</a:t>
            </a:r>
            <a:r>
              <a:rPr lang="en-GB" sz="2400" b="1" dirty="0">
                <a:latin typeface="Comic Sans MS" pitchFamily="66" charset="0"/>
              </a:rPr>
              <a:t> di </a:t>
            </a:r>
            <a:r>
              <a:rPr lang="en-GB" sz="2400" b="1" dirty="0" err="1">
                <a:latin typeface="Comic Sans MS" pitchFamily="66" charset="0"/>
              </a:rPr>
              <a:t>età</a:t>
            </a:r>
            <a:r>
              <a:rPr lang="en-GB" sz="2400" b="1" dirty="0">
                <a:latin typeface="Comic Sans MS" pitchFamily="66" charset="0"/>
              </a:rPr>
              <a:t> </a:t>
            </a:r>
            <a:r>
              <a:rPr lang="en-GB" sz="2400" b="1" dirty="0" err="1">
                <a:latin typeface="Comic Sans MS" pitchFamily="66" charset="0"/>
              </a:rPr>
              <a:t>equivalente</a:t>
            </a:r>
            <a:r>
              <a:rPr lang="en-GB" sz="2400" b="1" dirty="0">
                <a:latin typeface="Comic Sans MS" pitchFamily="66" charset="0"/>
              </a:rPr>
              <a:t>. La </a:t>
            </a:r>
            <a:r>
              <a:rPr lang="en-GB" sz="2400" b="1" dirty="0" err="1">
                <a:latin typeface="Comic Sans MS" pitchFamily="66" charset="0"/>
              </a:rPr>
              <a:t>capacità</a:t>
            </a:r>
            <a:r>
              <a:rPr lang="en-GB" sz="2400" b="1" dirty="0">
                <a:latin typeface="Comic Sans MS" pitchFamily="66" charset="0"/>
              </a:rPr>
              <a:t> </a:t>
            </a:r>
            <a:r>
              <a:rPr lang="en-GB" sz="2400" b="1" dirty="0" err="1">
                <a:latin typeface="Comic Sans MS" pitchFamily="66" charset="0"/>
              </a:rPr>
              <a:t>erano</a:t>
            </a:r>
            <a:r>
              <a:rPr lang="en-GB" sz="2400" b="1" dirty="0">
                <a:latin typeface="Comic Sans MS" pitchFamily="66" charset="0"/>
              </a:rPr>
              <a:t> </a:t>
            </a:r>
            <a:r>
              <a:rPr lang="en-GB" sz="2400" b="1" dirty="0" err="1">
                <a:latin typeface="Comic Sans MS" pitchFamily="66" charset="0"/>
              </a:rPr>
              <a:t>molto</a:t>
            </a:r>
            <a:r>
              <a:rPr lang="en-GB" sz="2400" b="1" dirty="0">
                <a:latin typeface="Comic Sans MS" pitchFamily="66" charset="0"/>
              </a:rPr>
              <a:t> </a:t>
            </a:r>
            <a:r>
              <a:rPr lang="en-GB" sz="2400" b="1" dirty="0" err="1">
                <a:latin typeface="Comic Sans MS" pitchFamily="66" charset="0"/>
              </a:rPr>
              <a:t>simili</a:t>
            </a:r>
            <a:r>
              <a:rPr lang="en-GB" sz="2400" b="1" dirty="0">
                <a:latin typeface="Comic Sans MS" pitchFamily="66" charset="0"/>
              </a:rPr>
              <a:t> ma </a:t>
            </a:r>
            <a:r>
              <a:rPr lang="en-GB" sz="2400" b="1" dirty="0" err="1">
                <a:latin typeface="Comic Sans MS" pitchFamily="66" charset="0"/>
              </a:rPr>
              <a:t>il</a:t>
            </a:r>
            <a:r>
              <a:rPr lang="en-GB" sz="2400" b="1" dirty="0">
                <a:latin typeface="Comic Sans MS" pitchFamily="66" charset="0"/>
              </a:rPr>
              <a:t> bambino </a:t>
            </a:r>
            <a:r>
              <a:rPr lang="en-GB" sz="2400" b="1" dirty="0" err="1">
                <a:latin typeface="Comic Sans MS" pitchFamily="66" charset="0"/>
              </a:rPr>
              <a:t>umano</a:t>
            </a:r>
            <a:r>
              <a:rPr lang="en-GB" sz="2400" b="1" dirty="0">
                <a:latin typeface="Comic Sans MS" pitchFamily="66" charset="0"/>
              </a:rPr>
              <a:t> era </a:t>
            </a:r>
            <a:r>
              <a:rPr lang="en-GB" sz="2400" b="1" dirty="0" err="1">
                <a:latin typeface="Comic Sans MS" pitchFamily="66" charset="0"/>
              </a:rPr>
              <a:t>infinitamente</a:t>
            </a:r>
            <a:r>
              <a:rPr lang="en-GB" sz="2400" b="1" dirty="0">
                <a:latin typeface="Comic Sans MS" pitchFamily="66" charset="0"/>
              </a:rPr>
              <a:t> </a:t>
            </a:r>
            <a:r>
              <a:rPr lang="en-GB" sz="2400" b="1" dirty="0" err="1">
                <a:latin typeface="Comic Sans MS" pitchFamily="66" charset="0"/>
              </a:rPr>
              <a:t>più</a:t>
            </a:r>
            <a:r>
              <a:rPr lang="en-GB" sz="2400" b="1" dirty="0">
                <a:latin typeface="Comic Sans MS" pitchFamily="66" charset="0"/>
              </a:rPr>
              <a:t> </a:t>
            </a:r>
            <a:r>
              <a:rPr lang="en-GB" sz="2400" b="1" dirty="0" err="1">
                <a:latin typeface="Comic Sans MS" pitchFamily="66" charset="0"/>
              </a:rPr>
              <a:t>capace</a:t>
            </a:r>
            <a:r>
              <a:rPr lang="en-GB" sz="2400" b="1" dirty="0">
                <a:latin typeface="Comic Sans MS" pitchFamily="66" charset="0"/>
              </a:rPr>
              <a:t> di </a:t>
            </a:r>
            <a:r>
              <a:rPr lang="en-GB" sz="2400" b="1" dirty="0" err="1">
                <a:latin typeface="Comic Sans MS" pitchFamily="66" charset="0"/>
              </a:rPr>
              <a:t>ricevere</a:t>
            </a:r>
            <a:r>
              <a:rPr lang="en-GB" sz="2400" b="1" dirty="0">
                <a:latin typeface="Comic Sans MS" pitchFamily="66" charset="0"/>
              </a:rPr>
              <a:t> </a:t>
            </a:r>
            <a:r>
              <a:rPr lang="en-GB" sz="2400" b="1" dirty="0" err="1">
                <a:latin typeface="Comic Sans MS" pitchFamily="66" charset="0"/>
              </a:rPr>
              <a:t>informazioni</a:t>
            </a:r>
            <a:r>
              <a:rPr lang="en-GB" sz="2400" b="1" dirty="0">
                <a:latin typeface="Comic Sans MS" pitchFamily="66" charset="0"/>
              </a:rPr>
              <a:t> </a:t>
            </a:r>
            <a:r>
              <a:rPr lang="en-GB" sz="2400" b="1" dirty="0" err="1">
                <a:latin typeface="Comic Sans MS" pitchFamily="66" charset="0"/>
              </a:rPr>
              <a:t>dai</a:t>
            </a:r>
            <a:r>
              <a:rPr lang="en-GB" sz="2400" b="1" dirty="0">
                <a:latin typeface="Comic Sans MS" pitchFamily="66" charset="0"/>
              </a:rPr>
              <a:t> </a:t>
            </a:r>
            <a:r>
              <a:rPr lang="en-GB" sz="2400" b="1" dirty="0" err="1">
                <a:latin typeface="Comic Sans MS" pitchFamily="66" charset="0"/>
              </a:rPr>
              <a:t>suoi</a:t>
            </a:r>
            <a:r>
              <a:rPr lang="en-GB" sz="2400" b="1" dirty="0">
                <a:latin typeface="Comic Sans MS" pitchFamily="66" charset="0"/>
              </a:rPr>
              <a:t> </a:t>
            </a:r>
            <a:r>
              <a:rPr lang="en-GB" sz="2400" b="1" dirty="0" err="1">
                <a:latin typeface="Comic Sans MS" pitchFamily="66" charset="0"/>
              </a:rPr>
              <a:t>simili</a:t>
            </a:r>
            <a:r>
              <a:rPr lang="en-GB" b="1" dirty="0"/>
              <a:t>.</a:t>
            </a:r>
            <a:endParaRPr lang="en-GB" b="1" dirty="0"/>
          </a:p>
        </p:txBody>
      </p:sp>
    </p:spTree>
    <p:extLst>
      <p:ext uri="{BB962C8B-B14F-4D97-AF65-F5344CB8AC3E}">
        <p14:creationId xmlns:p14="http://schemas.microsoft.com/office/powerpoint/2010/main" val="1393490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in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9525"/>
            <a:ext cx="77057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0" y="4941168"/>
            <a:ext cx="9144000" cy="1569660"/>
          </a:xfrm>
          <a:prstGeom prst="rect">
            <a:avLst/>
          </a:prstGeom>
        </p:spPr>
        <p:txBody>
          <a:bodyPr wrap="square">
            <a:spAutoFit/>
          </a:bodyPr>
          <a:lstStyle/>
          <a:p>
            <a:r>
              <a:rPr lang="en-GB" sz="2400" b="1" dirty="0">
                <a:latin typeface="Comic Sans MS" pitchFamily="66" charset="0"/>
              </a:rPr>
              <a:t>La </a:t>
            </a:r>
            <a:r>
              <a:rPr lang="en-GB" sz="2400" b="1" dirty="0" err="1">
                <a:latin typeface="Comic Sans MS" pitchFamily="66" charset="0"/>
              </a:rPr>
              <a:t>enorme</a:t>
            </a:r>
            <a:r>
              <a:rPr lang="en-GB" sz="2400" b="1" dirty="0">
                <a:latin typeface="Comic Sans MS" pitchFamily="66" charset="0"/>
              </a:rPr>
              <a:t> </a:t>
            </a:r>
            <a:r>
              <a:rPr lang="en-GB" sz="2400" b="1" dirty="0" err="1">
                <a:latin typeface="Comic Sans MS" pitchFamily="66" charset="0"/>
              </a:rPr>
              <a:t>plasticità</a:t>
            </a:r>
            <a:r>
              <a:rPr lang="en-GB" sz="2400" b="1" dirty="0">
                <a:latin typeface="Comic Sans MS" pitchFamily="66" charset="0"/>
              </a:rPr>
              <a:t> e </a:t>
            </a:r>
            <a:r>
              <a:rPr lang="en-GB" sz="2400" b="1" dirty="0" err="1">
                <a:latin typeface="Comic Sans MS" pitchFamily="66" charset="0"/>
              </a:rPr>
              <a:t>quindi</a:t>
            </a:r>
            <a:r>
              <a:rPr lang="en-GB" sz="2400" b="1" dirty="0">
                <a:latin typeface="Comic Sans MS" pitchFamily="66" charset="0"/>
              </a:rPr>
              <a:t> </a:t>
            </a:r>
            <a:r>
              <a:rPr lang="en-GB" sz="2400" b="1" dirty="0" err="1">
                <a:latin typeface="Comic Sans MS" pitchFamily="66" charset="0"/>
              </a:rPr>
              <a:t>capacità</a:t>
            </a:r>
            <a:r>
              <a:rPr lang="en-GB" sz="2400" b="1" dirty="0">
                <a:latin typeface="Comic Sans MS" pitchFamily="66" charset="0"/>
              </a:rPr>
              <a:t> di </a:t>
            </a:r>
            <a:r>
              <a:rPr lang="en-GB" sz="2400" b="1" dirty="0" err="1">
                <a:latin typeface="Comic Sans MS" pitchFamily="66" charset="0"/>
              </a:rPr>
              <a:t>cambiamento</a:t>
            </a:r>
            <a:r>
              <a:rPr lang="en-GB" sz="2400" b="1" dirty="0">
                <a:latin typeface="Comic Sans MS" pitchFamily="66" charset="0"/>
              </a:rPr>
              <a:t> del </a:t>
            </a:r>
            <a:r>
              <a:rPr lang="en-GB" sz="2400" b="1" dirty="0" err="1">
                <a:latin typeface="Comic Sans MS" pitchFamily="66" charset="0"/>
              </a:rPr>
              <a:t>cervello</a:t>
            </a:r>
            <a:r>
              <a:rPr lang="en-GB" sz="2400" b="1" dirty="0">
                <a:latin typeface="Comic Sans MS" pitchFamily="66" charset="0"/>
              </a:rPr>
              <a:t> ci </a:t>
            </a:r>
            <a:r>
              <a:rPr lang="en-GB" sz="2400" b="1" dirty="0" err="1">
                <a:latin typeface="Comic Sans MS" pitchFamily="66" charset="0"/>
              </a:rPr>
              <a:t>permette</a:t>
            </a:r>
            <a:r>
              <a:rPr lang="en-GB" sz="2400" b="1" dirty="0">
                <a:latin typeface="Comic Sans MS" pitchFamily="66" charset="0"/>
              </a:rPr>
              <a:t> come dice </a:t>
            </a:r>
            <a:r>
              <a:rPr lang="en-GB" sz="2400" b="1" dirty="0" err="1">
                <a:latin typeface="Comic Sans MS" pitchFamily="66" charset="0"/>
              </a:rPr>
              <a:t>H.Jonas</a:t>
            </a:r>
            <a:r>
              <a:rPr lang="en-GB" sz="2400" b="1" dirty="0">
                <a:latin typeface="Comic Sans MS" pitchFamily="66" charset="0"/>
              </a:rPr>
              <a:t>, di “</a:t>
            </a:r>
            <a:r>
              <a:rPr lang="en-GB" sz="2400" b="1" dirty="0" err="1">
                <a:latin typeface="Comic Sans MS" pitchFamily="66" charset="0"/>
              </a:rPr>
              <a:t>inventare</a:t>
            </a:r>
            <a:r>
              <a:rPr lang="en-GB" sz="2400" b="1" dirty="0">
                <a:latin typeface="Comic Sans MS" pitchFamily="66" charset="0"/>
              </a:rPr>
              <a:t>” </a:t>
            </a:r>
            <a:r>
              <a:rPr lang="en-GB" sz="2400" b="1" dirty="0" smtClean="0">
                <a:latin typeface="Comic Sans MS" pitchFamily="66" charset="0"/>
              </a:rPr>
              <a:t>“</a:t>
            </a:r>
            <a:r>
              <a:rPr lang="en-GB" sz="2400" b="1" dirty="0" err="1" smtClean="0">
                <a:latin typeface="Comic Sans MS" pitchFamily="66" charset="0"/>
              </a:rPr>
              <a:t>immagini</a:t>
            </a:r>
            <a:r>
              <a:rPr lang="en-GB" sz="2400" b="1" dirty="0" smtClean="0">
                <a:latin typeface="Comic Sans MS" pitchFamily="66" charset="0"/>
              </a:rPr>
              <a:t>” </a:t>
            </a:r>
            <a:r>
              <a:rPr lang="en-GB" sz="2400" b="1" dirty="0" err="1">
                <a:latin typeface="Comic Sans MS" pitchFamily="66" charset="0"/>
              </a:rPr>
              <a:t>ed</a:t>
            </a:r>
            <a:r>
              <a:rPr lang="en-GB" sz="2400" b="1" dirty="0">
                <a:latin typeface="Comic Sans MS" pitchFamily="66" charset="0"/>
              </a:rPr>
              <a:t> </a:t>
            </a:r>
            <a:r>
              <a:rPr lang="en-GB" sz="2400" b="1" dirty="0" err="1">
                <a:latin typeface="Comic Sans MS" pitchFamily="66" charset="0"/>
              </a:rPr>
              <a:t>eventualmente</a:t>
            </a:r>
            <a:r>
              <a:rPr lang="en-GB" sz="2400" b="1" dirty="0">
                <a:latin typeface="Comic Sans MS" pitchFamily="66" charset="0"/>
              </a:rPr>
              <a:t> </a:t>
            </a:r>
            <a:r>
              <a:rPr lang="en-GB" sz="2400" b="1" dirty="0" err="1">
                <a:latin typeface="Comic Sans MS" pitchFamily="66" charset="0"/>
              </a:rPr>
              <a:t>proiettarle</a:t>
            </a:r>
            <a:r>
              <a:rPr lang="en-GB" sz="2400" b="1" dirty="0">
                <a:latin typeface="Comic Sans MS" pitchFamily="66" charset="0"/>
              </a:rPr>
              <a:t> </a:t>
            </a:r>
            <a:r>
              <a:rPr lang="en-GB" sz="2400" b="1" dirty="0" err="1">
                <a:latin typeface="Comic Sans MS" pitchFamily="66" charset="0"/>
              </a:rPr>
              <a:t>sulla</a:t>
            </a:r>
            <a:r>
              <a:rPr lang="en-GB" sz="2400" b="1" dirty="0">
                <a:latin typeface="Comic Sans MS" pitchFamily="66" charset="0"/>
              </a:rPr>
              <a:t> </a:t>
            </a:r>
            <a:r>
              <a:rPr lang="en-GB" sz="2400" b="1" dirty="0" err="1">
                <a:latin typeface="Comic Sans MS" pitchFamily="66" charset="0"/>
              </a:rPr>
              <a:t>materia</a:t>
            </a:r>
            <a:r>
              <a:rPr lang="en-GB" sz="2400" b="1" dirty="0">
                <a:latin typeface="Comic Sans MS" pitchFamily="66" charset="0"/>
              </a:rPr>
              <a:t> </a:t>
            </a:r>
            <a:r>
              <a:rPr lang="en-GB" sz="2400" b="1" dirty="0" err="1">
                <a:latin typeface="Comic Sans MS" pitchFamily="66" charset="0"/>
              </a:rPr>
              <a:t>esterna</a:t>
            </a:r>
            <a:endParaRPr lang="en-GB" sz="2400" b="1" dirty="0">
              <a:latin typeface="Comic Sans MS" pitchFamily="66" charset="0"/>
            </a:endParaRPr>
          </a:p>
        </p:txBody>
      </p:sp>
    </p:spTree>
    <p:extLst>
      <p:ext uri="{BB962C8B-B14F-4D97-AF65-F5344CB8AC3E}">
        <p14:creationId xmlns:p14="http://schemas.microsoft.com/office/powerpoint/2010/main" val="1478610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cbreartyBrooks_MSA_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388" y="20638"/>
            <a:ext cx="5529262" cy="472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4" descr="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 y="0"/>
            <a:ext cx="3582988"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ttangolo 3"/>
          <p:cNvSpPr/>
          <p:nvPr/>
        </p:nvSpPr>
        <p:spPr>
          <a:xfrm>
            <a:off x="69850" y="4789881"/>
            <a:ext cx="9074150" cy="1938992"/>
          </a:xfrm>
          <a:prstGeom prst="rect">
            <a:avLst/>
          </a:prstGeom>
        </p:spPr>
        <p:txBody>
          <a:bodyPr wrap="square">
            <a:spAutoFit/>
          </a:bodyPr>
          <a:lstStyle/>
          <a:p>
            <a:r>
              <a:rPr lang="en-GB" sz="2400" b="1" dirty="0">
                <a:latin typeface="Comic Sans MS" pitchFamily="66" charset="0"/>
              </a:rPr>
              <a:t>E’ la </a:t>
            </a:r>
            <a:r>
              <a:rPr lang="en-GB" sz="2400" b="1" dirty="0" err="1">
                <a:latin typeface="Comic Sans MS" pitchFamily="66" charset="0"/>
              </a:rPr>
              <a:t>capacità</a:t>
            </a:r>
            <a:r>
              <a:rPr lang="en-GB" sz="2400" b="1" dirty="0">
                <a:latin typeface="Comic Sans MS" pitchFamily="66" charset="0"/>
              </a:rPr>
              <a:t> di </a:t>
            </a:r>
            <a:r>
              <a:rPr lang="en-GB" sz="2400" b="1" dirty="0" err="1">
                <a:latin typeface="Comic Sans MS" pitchFamily="66" charset="0"/>
              </a:rPr>
              <a:t>proiettare</a:t>
            </a:r>
            <a:r>
              <a:rPr lang="en-GB" sz="2400" b="1" dirty="0">
                <a:latin typeface="Comic Sans MS" pitchFamily="66" charset="0"/>
              </a:rPr>
              <a:t> </a:t>
            </a:r>
            <a:r>
              <a:rPr lang="en-GB" sz="2400" b="1" dirty="0" err="1">
                <a:latin typeface="Comic Sans MS" pitchFamily="66" charset="0"/>
              </a:rPr>
              <a:t>progetti</a:t>
            </a:r>
            <a:r>
              <a:rPr lang="en-GB" sz="2400" b="1" dirty="0">
                <a:latin typeface="Comic Sans MS" pitchFamily="66" charset="0"/>
              </a:rPr>
              <a:t> </a:t>
            </a:r>
            <a:r>
              <a:rPr lang="en-GB" sz="2400" b="1" dirty="0" err="1">
                <a:latin typeface="Comic Sans MS" pitchFamily="66" charset="0"/>
              </a:rPr>
              <a:t>umani</a:t>
            </a:r>
            <a:r>
              <a:rPr lang="en-GB" sz="2400" b="1" dirty="0">
                <a:latin typeface="Comic Sans MS" pitchFamily="66" charset="0"/>
              </a:rPr>
              <a:t> </a:t>
            </a:r>
            <a:r>
              <a:rPr lang="en-GB" sz="2400" b="1" dirty="0" err="1">
                <a:latin typeface="Comic Sans MS" pitchFamily="66" charset="0"/>
              </a:rPr>
              <a:t>sulla</a:t>
            </a:r>
            <a:r>
              <a:rPr lang="en-GB" sz="2400" b="1" dirty="0">
                <a:latin typeface="Comic Sans MS" pitchFamily="66" charset="0"/>
              </a:rPr>
              <a:t> </a:t>
            </a:r>
            <a:r>
              <a:rPr lang="en-GB" sz="2400" b="1" dirty="0" err="1">
                <a:latin typeface="Comic Sans MS" pitchFamily="66" charset="0"/>
              </a:rPr>
              <a:t>materia</a:t>
            </a:r>
            <a:r>
              <a:rPr lang="en-GB" sz="2400" b="1" dirty="0">
                <a:latin typeface="Comic Sans MS" pitchFamily="66" charset="0"/>
              </a:rPr>
              <a:t> ci ha </a:t>
            </a:r>
            <a:r>
              <a:rPr lang="en-GB" sz="2400" b="1" dirty="0" err="1">
                <a:latin typeface="Comic Sans MS" pitchFamily="66" charset="0"/>
              </a:rPr>
              <a:t>permesso</a:t>
            </a:r>
            <a:r>
              <a:rPr lang="en-GB" sz="2400" b="1" dirty="0">
                <a:latin typeface="Comic Sans MS" pitchFamily="66" charset="0"/>
              </a:rPr>
              <a:t> di </a:t>
            </a:r>
            <a:r>
              <a:rPr lang="en-GB" sz="2400" b="1" dirty="0" err="1">
                <a:latin typeface="Comic Sans MS" pitchFamily="66" charset="0"/>
              </a:rPr>
              <a:t>costruire</a:t>
            </a:r>
            <a:r>
              <a:rPr lang="en-GB" sz="2400" b="1" dirty="0">
                <a:latin typeface="Comic Sans MS" pitchFamily="66" charset="0"/>
              </a:rPr>
              <a:t> </a:t>
            </a:r>
            <a:r>
              <a:rPr lang="en-GB" sz="2400" b="1" dirty="0" err="1">
                <a:latin typeface="Comic Sans MS" pitchFamily="66" charset="0"/>
              </a:rPr>
              <a:t>strumenti</a:t>
            </a:r>
            <a:r>
              <a:rPr lang="en-GB" sz="2400" b="1" dirty="0">
                <a:latin typeface="Comic Sans MS" pitchFamily="66" charset="0"/>
              </a:rPr>
              <a:t> </a:t>
            </a:r>
            <a:r>
              <a:rPr lang="en-GB" sz="2400" b="1" dirty="0" err="1">
                <a:latin typeface="Comic Sans MS" pitchFamily="66" charset="0"/>
              </a:rPr>
              <a:t>innovativi</a:t>
            </a:r>
            <a:r>
              <a:rPr lang="en-GB" sz="2400" b="1" dirty="0">
                <a:latin typeface="Comic Sans MS" pitchFamily="66" charset="0"/>
              </a:rPr>
              <a:t> e </a:t>
            </a:r>
            <a:r>
              <a:rPr lang="en-GB" sz="2400" b="1" dirty="0" err="1">
                <a:latin typeface="Comic Sans MS" pitchFamily="66" charset="0"/>
              </a:rPr>
              <a:t>quindi</a:t>
            </a:r>
            <a:r>
              <a:rPr lang="en-GB" sz="2400" b="1" dirty="0">
                <a:latin typeface="Comic Sans MS" pitchFamily="66" charset="0"/>
              </a:rPr>
              <a:t>, come </a:t>
            </a:r>
            <a:r>
              <a:rPr lang="en-GB" sz="2400" b="1" dirty="0" err="1">
                <a:latin typeface="Comic Sans MS" pitchFamily="66" charset="0"/>
              </a:rPr>
              <a:t>si</a:t>
            </a:r>
            <a:r>
              <a:rPr lang="en-GB" sz="2400" b="1" dirty="0">
                <a:latin typeface="Comic Sans MS" pitchFamily="66" charset="0"/>
              </a:rPr>
              <a:t> </a:t>
            </a:r>
            <a:r>
              <a:rPr lang="en-GB" sz="2400" b="1" dirty="0" err="1">
                <a:latin typeface="Comic Sans MS" pitchFamily="66" charset="0"/>
              </a:rPr>
              <a:t>diceva</a:t>
            </a:r>
            <a:r>
              <a:rPr lang="en-GB" sz="2400" b="1" dirty="0">
                <a:latin typeface="Comic Sans MS" pitchFamily="66" charset="0"/>
              </a:rPr>
              <a:t>, di </a:t>
            </a:r>
            <a:r>
              <a:rPr lang="en-GB" sz="2400" b="1" dirty="0" err="1">
                <a:latin typeface="Comic Sans MS" pitchFamily="66" charset="0"/>
              </a:rPr>
              <a:t>adattarci</a:t>
            </a:r>
            <a:r>
              <a:rPr lang="en-GB" sz="2400" b="1" dirty="0">
                <a:latin typeface="Comic Sans MS" pitchFamily="66" charset="0"/>
              </a:rPr>
              <a:t> </a:t>
            </a:r>
            <a:r>
              <a:rPr lang="en-GB" sz="2400" b="1" dirty="0" err="1">
                <a:latin typeface="Comic Sans MS" pitchFamily="66" charset="0"/>
              </a:rPr>
              <a:t>modificando</a:t>
            </a:r>
            <a:r>
              <a:rPr lang="en-GB" sz="2400" b="1" dirty="0">
                <a:latin typeface="Comic Sans MS" pitchFamily="66" charset="0"/>
              </a:rPr>
              <a:t> </a:t>
            </a:r>
            <a:r>
              <a:rPr lang="en-GB" sz="2400" b="1" dirty="0" err="1">
                <a:latin typeface="Comic Sans MS" pitchFamily="66" charset="0"/>
              </a:rPr>
              <a:t>attivamente</a:t>
            </a:r>
            <a:r>
              <a:rPr lang="en-GB" sz="2400" b="1" dirty="0">
                <a:latin typeface="Comic Sans MS" pitchFamily="66" charset="0"/>
              </a:rPr>
              <a:t> </a:t>
            </a:r>
            <a:r>
              <a:rPr lang="en-GB" sz="2400" b="1" dirty="0" err="1">
                <a:latin typeface="Comic Sans MS" pitchFamily="66" charset="0"/>
              </a:rPr>
              <a:t>l’ambiente</a:t>
            </a:r>
            <a:r>
              <a:rPr lang="en-GB" sz="2400" b="1" dirty="0">
                <a:latin typeface="Comic Sans MS" pitchFamily="66" charset="0"/>
              </a:rPr>
              <a:t> </a:t>
            </a:r>
            <a:r>
              <a:rPr lang="en-GB" sz="2400" b="1" dirty="0" err="1">
                <a:latin typeface="Comic Sans MS" pitchFamily="66" charset="0"/>
              </a:rPr>
              <a:t>invece</a:t>
            </a:r>
            <a:r>
              <a:rPr lang="en-GB" sz="2400" b="1" dirty="0">
                <a:latin typeface="Comic Sans MS" pitchFamily="66" charset="0"/>
              </a:rPr>
              <a:t> di </a:t>
            </a:r>
            <a:r>
              <a:rPr lang="en-GB" sz="2400" b="1" dirty="0" err="1">
                <a:latin typeface="Comic Sans MS" pitchFamily="66" charset="0"/>
              </a:rPr>
              <a:t>farci</a:t>
            </a:r>
            <a:r>
              <a:rPr lang="en-GB" sz="2400" b="1" dirty="0">
                <a:latin typeface="Comic Sans MS" pitchFamily="66" charset="0"/>
              </a:rPr>
              <a:t> </a:t>
            </a:r>
            <a:r>
              <a:rPr lang="en-GB" sz="2400" b="1" dirty="0" err="1">
                <a:latin typeface="Comic Sans MS" pitchFamily="66" charset="0"/>
              </a:rPr>
              <a:t>selezionare</a:t>
            </a:r>
            <a:r>
              <a:rPr lang="en-GB" sz="2400" b="1" dirty="0">
                <a:latin typeface="Comic Sans MS" pitchFamily="66" charset="0"/>
              </a:rPr>
              <a:t> </a:t>
            </a:r>
            <a:r>
              <a:rPr lang="en-GB" sz="2400" b="1" dirty="0" err="1">
                <a:latin typeface="Comic Sans MS" pitchFamily="66" charset="0"/>
              </a:rPr>
              <a:t>il</a:t>
            </a:r>
            <a:r>
              <a:rPr lang="en-GB" sz="2400" b="1" dirty="0">
                <a:latin typeface="Comic Sans MS" pitchFamily="66" charset="0"/>
              </a:rPr>
              <a:t> </a:t>
            </a:r>
            <a:r>
              <a:rPr lang="en-GB" sz="2400" b="1" dirty="0" err="1">
                <a:latin typeface="Comic Sans MS" pitchFamily="66" charset="0"/>
              </a:rPr>
              <a:t>corredo</a:t>
            </a:r>
            <a:r>
              <a:rPr lang="en-GB" sz="2400" b="1" dirty="0">
                <a:latin typeface="Comic Sans MS" pitchFamily="66" charset="0"/>
              </a:rPr>
              <a:t> </a:t>
            </a:r>
            <a:r>
              <a:rPr lang="en-GB" sz="2400" b="1" dirty="0" err="1">
                <a:latin typeface="Comic Sans MS" pitchFamily="66" charset="0"/>
              </a:rPr>
              <a:t>genetico</a:t>
            </a:r>
            <a:r>
              <a:rPr lang="en-GB" sz="2400" b="1" dirty="0">
                <a:latin typeface="Comic Sans MS" pitchFamily="66" charset="0"/>
              </a:rPr>
              <a:t> da </a:t>
            </a:r>
            <a:r>
              <a:rPr lang="en-GB" sz="2400" b="1" dirty="0" err="1">
                <a:latin typeface="Comic Sans MS" pitchFamily="66" charset="0"/>
              </a:rPr>
              <a:t>questo</a:t>
            </a:r>
            <a:endParaRPr lang="en-GB" sz="2400" b="1" dirty="0">
              <a:latin typeface="Comic Sans MS" pitchFamily="66" charset="0"/>
            </a:endParaRPr>
          </a:p>
        </p:txBody>
      </p:sp>
    </p:spTree>
    <p:extLst>
      <p:ext uri="{BB962C8B-B14F-4D97-AF65-F5344CB8AC3E}">
        <p14:creationId xmlns:p14="http://schemas.microsoft.com/office/powerpoint/2010/main" val="3941221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168" y="92531"/>
            <a:ext cx="9114832" cy="6924973"/>
          </a:xfrm>
          <a:prstGeom prst="rect">
            <a:avLst/>
          </a:prstGeom>
          <a:noFill/>
        </p:spPr>
        <p:txBody>
          <a:bodyPr wrap="square" rtlCol="0">
            <a:spAutoFit/>
          </a:bodyPr>
          <a:lstStyle/>
          <a:p>
            <a:r>
              <a:rPr lang="it-IT" sz="2400" dirty="0" smtClean="0">
                <a:latin typeface="Comic Sans MS" pitchFamily="66" charset="0"/>
              </a:rPr>
              <a:t>  </a:t>
            </a:r>
            <a:r>
              <a:rPr lang="it-IT" sz="2400" b="1" u="sng" dirty="0" smtClean="0">
                <a:latin typeface="Comic Sans MS" pitchFamily="66" charset="0"/>
              </a:rPr>
              <a:t>Durante il processo evolutivo le strategie di comportamento sono cambiate. Vedremo ora in che modo e con quali strumenti. In particolare discuteremo l’apporto relativo del patrimonio genetico ai comportamenti attraverso lo studio di mutazioni </a:t>
            </a:r>
            <a:r>
              <a:rPr lang="it-IT" sz="2400" b="1" dirty="0" smtClean="0">
                <a:latin typeface="Comic Sans MS" pitchFamily="66" charset="0"/>
              </a:rPr>
              <a:t> </a:t>
            </a:r>
            <a:r>
              <a:rPr lang="it-IT" sz="2400" b="1" u="sng" dirty="0" smtClean="0">
                <a:latin typeface="Comic Sans MS" pitchFamily="66" charset="0"/>
              </a:rPr>
              <a:t>            </a:t>
            </a:r>
          </a:p>
          <a:p>
            <a:endParaRPr lang="it-IT" sz="2400" b="1" u="sng" dirty="0">
              <a:latin typeface="Comic Sans MS" pitchFamily="66" charset="0"/>
            </a:endParaRPr>
          </a:p>
          <a:p>
            <a:r>
              <a:rPr lang="it-IT" sz="2400" dirty="0" smtClean="0">
                <a:latin typeface="Comic Sans MS" pitchFamily="66" charset="0"/>
              </a:rPr>
              <a:t>          </a:t>
            </a:r>
            <a:r>
              <a:rPr lang="it-IT" sz="2400" b="1" dirty="0" smtClean="0">
                <a:latin typeface="Comic Sans MS" pitchFamily="66" charset="0"/>
              </a:rPr>
              <a:t>Mutanti </a:t>
            </a:r>
            <a:r>
              <a:rPr lang="it-IT" sz="2400" b="1" dirty="0">
                <a:latin typeface="Comic Sans MS" pitchFamily="66" charset="0"/>
              </a:rPr>
              <a:t>di “comportamento” nei </a:t>
            </a:r>
            <a:r>
              <a:rPr lang="it-IT" sz="2400" b="1" dirty="0" smtClean="0">
                <a:latin typeface="Comic Sans MS" pitchFamily="66" charset="0"/>
              </a:rPr>
              <a:t>batteri</a:t>
            </a:r>
          </a:p>
          <a:p>
            <a:endParaRPr lang="it-IT" sz="2400" b="1" dirty="0">
              <a:latin typeface="Comic Sans MS" pitchFamily="66" charset="0"/>
            </a:endParaRPr>
          </a:p>
          <a:p>
            <a:r>
              <a:rPr lang="it-IT" sz="2800" dirty="0">
                <a:latin typeface="Comic Sans MS" pitchFamily="66" charset="0"/>
              </a:rPr>
              <a:t>I batteri hanno “comportamenti” molto semplici:</a:t>
            </a:r>
          </a:p>
          <a:p>
            <a:r>
              <a:rPr lang="it-IT" sz="2800" dirty="0">
                <a:latin typeface="Comic Sans MS" pitchFamily="66" charset="0"/>
              </a:rPr>
              <a:t>Tendono ad esempio a muoversi verso singoli composti chimici o a fuggirne</a:t>
            </a:r>
          </a:p>
          <a:p>
            <a:r>
              <a:rPr lang="it-IT" sz="2800" dirty="0">
                <a:latin typeface="Comic Sans MS" pitchFamily="66" charset="0"/>
              </a:rPr>
              <a:t>Il movimento </a:t>
            </a:r>
            <a:r>
              <a:rPr lang="it-IT" sz="2800" dirty="0" err="1">
                <a:latin typeface="Comic Sans MS" pitchFamily="66" charset="0"/>
              </a:rPr>
              <a:t>é</a:t>
            </a:r>
            <a:r>
              <a:rPr lang="it-IT" sz="2800" dirty="0">
                <a:latin typeface="Comic Sans MS" pitchFamily="66" charset="0"/>
              </a:rPr>
              <a:t> provocato dai flagelli e avviene in diversi modi</a:t>
            </a:r>
          </a:p>
          <a:p>
            <a:r>
              <a:rPr lang="it-IT" sz="2800" dirty="0">
                <a:latin typeface="Comic Sans MS" pitchFamily="66" charset="0"/>
              </a:rPr>
              <a:t>Sono stati individuati diversi mutanti che hanno diversi </a:t>
            </a:r>
            <a:r>
              <a:rPr lang="it-IT" sz="2800" dirty="0" err="1">
                <a:latin typeface="Comic Sans MS" pitchFamily="66" charset="0"/>
              </a:rPr>
              <a:t>patterns</a:t>
            </a:r>
            <a:r>
              <a:rPr lang="it-IT" sz="2800" dirty="0">
                <a:latin typeface="Comic Sans MS" pitchFamily="66" charset="0"/>
              </a:rPr>
              <a:t> rotatori dei flagelli e diverse modalità di movimento</a:t>
            </a:r>
            <a:r>
              <a:rPr lang="en-US" sz="2800" dirty="0">
                <a:latin typeface="Comic Sans MS" pitchFamily="66" charset="0"/>
              </a:rPr>
              <a:t> </a:t>
            </a:r>
          </a:p>
          <a:p>
            <a:endParaRPr lang="en-GB" sz="2800" b="1" dirty="0">
              <a:latin typeface="Comic Sans MS" pitchFamily="66" charset="0"/>
            </a:endParaRPr>
          </a:p>
        </p:txBody>
      </p:sp>
    </p:spTree>
    <p:extLst>
      <p:ext uri="{BB962C8B-B14F-4D97-AF65-F5344CB8AC3E}">
        <p14:creationId xmlns:p14="http://schemas.microsoft.com/office/powerpoint/2010/main" val="2288227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npo0007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9050"/>
            <a:ext cx="5070475" cy="570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ttangolo 2"/>
          <p:cNvSpPr/>
          <p:nvPr/>
        </p:nvSpPr>
        <p:spPr>
          <a:xfrm>
            <a:off x="0" y="5721008"/>
            <a:ext cx="9144000" cy="1200329"/>
          </a:xfrm>
          <a:prstGeom prst="rect">
            <a:avLst/>
          </a:prstGeom>
        </p:spPr>
        <p:txBody>
          <a:bodyPr wrap="square">
            <a:spAutoFit/>
          </a:bodyPr>
          <a:lstStyle/>
          <a:p>
            <a:r>
              <a:rPr lang="en-GB" sz="2400" b="1" dirty="0" err="1">
                <a:latin typeface="Comic Sans MS" pitchFamily="66" charset="0"/>
              </a:rPr>
              <a:t>Processi</a:t>
            </a:r>
            <a:r>
              <a:rPr lang="en-GB" sz="2400" b="1" dirty="0">
                <a:latin typeface="Comic Sans MS" pitchFamily="66" charset="0"/>
              </a:rPr>
              <a:t> </a:t>
            </a:r>
            <a:r>
              <a:rPr lang="en-GB" sz="2400" b="1" dirty="0" err="1">
                <a:latin typeface="Comic Sans MS" pitchFamily="66" charset="0"/>
              </a:rPr>
              <a:t>cerebrali</a:t>
            </a:r>
            <a:r>
              <a:rPr lang="en-GB" sz="2400" b="1" dirty="0">
                <a:latin typeface="Comic Sans MS" pitchFamily="66" charset="0"/>
              </a:rPr>
              <a:t> </a:t>
            </a:r>
            <a:r>
              <a:rPr lang="en-GB" sz="2400" b="1" dirty="0" err="1">
                <a:latin typeface="Comic Sans MS" pitchFamily="66" charset="0"/>
              </a:rPr>
              <a:t>molto</a:t>
            </a:r>
            <a:r>
              <a:rPr lang="en-GB" sz="2400" b="1" dirty="0">
                <a:latin typeface="Comic Sans MS" pitchFamily="66" charset="0"/>
              </a:rPr>
              <a:t> </a:t>
            </a:r>
            <a:r>
              <a:rPr lang="en-GB" sz="2400" b="1" dirty="0" err="1">
                <a:latin typeface="Comic Sans MS" pitchFamily="66" charset="0"/>
              </a:rPr>
              <a:t>simili</a:t>
            </a:r>
            <a:r>
              <a:rPr lang="en-GB" sz="2400" b="1" dirty="0">
                <a:latin typeface="Comic Sans MS" pitchFamily="66" charset="0"/>
              </a:rPr>
              <a:t> </a:t>
            </a:r>
            <a:r>
              <a:rPr lang="en-GB" sz="2400" b="1" dirty="0" err="1">
                <a:latin typeface="Comic Sans MS" pitchFamily="66" charset="0"/>
              </a:rPr>
              <a:t>possono</a:t>
            </a:r>
            <a:r>
              <a:rPr lang="en-GB" sz="2400" b="1" dirty="0">
                <a:latin typeface="Comic Sans MS" pitchFamily="66" charset="0"/>
              </a:rPr>
              <a:t> </a:t>
            </a:r>
            <a:r>
              <a:rPr lang="en-GB" sz="2400" b="1" dirty="0" err="1">
                <a:latin typeface="Comic Sans MS" pitchFamily="66" charset="0"/>
              </a:rPr>
              <a:t>essere</a:t>
            </a:r>
            <a:r>
              <a:rPr lang="en-GB" sz="2400" b="1" dirty="0">
                <a:latin typeface="Comic Sans MS" pitchFamily="66" charset="0"/>
              </a:rPr>
              <a:t> </a:t>
            </a:r>
            <a:r>
              <a:rPr lang="en-GB" sz="2400" b="1" dirty="0" err="1">
                <a:latin typeface="Comic Sans MS" pitchFamily="66" charset="0"/>
              </a:rPr>
              <a:t>quelli</a:t>
            </a:r>
            <a:r>
              <a:rPr lang="en-GB" sz="2400" b="1" dirty="0">
                <a:latin typeface="Comic Sans MS" pitchFamily="66" charset="0"/>
              </a:rPr>
              <a:t> </a:t>
            </a:r>
            <a:r>
              <a:rPr lang="en-GB" sz="2400" b="1" dirty="0" err="1">
                <a:latin typeface="Comic Sans MS" pitchFamily="66" charset="0"/>
              </a:rPr>
              <a:t>legati</a:t>
            </a:r>
            <a:r>
              <a:rPr lang="en-GB" sz="2400" b="1" dirty="0">
                <a:latin typeface="Comic Sans MS" pitchFamily="66" charset="0"/>
              </a:rPr>
              <a:t> </a:t>
            </a:r>
            <a:r>
              <a:rPr lang="en-GB" sz="2400" b="1" dirty="0" err="1">
                <a:latin typeface="Comic Sans MS" pitchFamily="66" charset="0"/>
              </a:rPr>
              <a:t>alla</a:t>
            </a:r>
            <a:r>
              <a:rPr lang="en-GB" sz="2400" b="1" dirty="0">
                <a:latin typeface="Comic Sans MS" pitchFamily="66" charset="0"/>
              </a:rPr>
              <a:t> </a:t>
            </a:r>
            <a:r>
              <a:rPr lang="en-GB" sz="2400" b="1" dirty="0" err="1">
                <a:latin typeface="Comic Sans MS" pitchFamily="66" charset="0"/>
              </a:rPr>
              <a:t>trascendenza</a:t>
            </a:r>
            <a:r>
              <a:rPr lang="en-GB" sz="2400" b="1" dirty="0">
                <a:latin typeface="Comic Sans MS" pitchFamily="66" charset="0"/>
              </a:rPr>
              <a:t> e </a:t>
            </a:r>
            <a:r>
              <a:rPr lang="en-GB" sz="2400" b="1" dirty="0" err="1">
                <a:latin typeface="Comic Sans MS" pitchFamily="66" charset="0"/>
              </a:rPr>
              <a:t>quindi</a:t>
            </a:r>
            <a:r>
              <a:rPr lang="en-GB" sz="2400" b="1" dirty="0">
                <a:latin typeface="Comic Sans MS" pitchFamily="66" charset="0"/>
              </a:rPr>
              <a:t> </a:t>
            </a:r>
            <a:r>
              <a:rPr lang="en-GB" sz="2400" b="1" dirty="0" err="1">
                <a:latin typeface="Comic Sans MS" pitchFamily="66" charset="0"/>
              </a:rPr>
              <a:t>anche</a:t>
            </a:r>
            <a:r>
              <a:rPr lang="en-GB" sz="2400" b="1" dirty="0">
                <a:latin typeface="Comic Sans MS" pitchFamily="66" charset="0"/>
              </a:rPr>
              <a:t> </a:t>
            </a:r>
            <a:r>
              <a:rPr lang="en-GB" sz="2400" b="1" dirty="0" err="1">
                <a:latin typeface="Comic Sans MS" pitchFamily="66" charset="0"/>
              </a:rPr>
              <a:t>alla</a:t>
            </a:r>
            <a:r>
              <a:rPr lang="en-GB" sz="2400" b="1" dirty="0">
                <a:latin typeface="Comic Sans MS" pitchFamily="66" charset="0"/>
              </a:rPr>
              <a:t> </a:t>
            </a:r>
            <a:r>
              <a:rPr lang="en-GB" sz="2400" b="1" dirty="0" err="1">
                <a:latin typeface="Comic Sans MS" pitchFamily="66" charset="0"/>
              </a:rPr>
              <a:t>concezione</a:t>
            </a:r>
            <a:r>
              <a:rPr lang="en-GB" sz="2400" b="1" dirty="0">
                <a:latin typeface="Comic Sans MS" pitchFamily="66" charset="0"/>
              </a:rPr>
              <a:t> </a:t>
            </a:r>
            <a:r>
              <a:rPr lang="en-GB" sz="2400" b="1" dirty="0" err="1">
                <a:latin typeface="Comic Sans MS" pitchFamily="66" charset="0"/>
              </a:rPr>
              <a:t>della</a:t>
            </a:r>
            <a:r>
              <a:rPr lang="en-GB" sz="2400" b="1" dirty="0">
                <a:latin typeface="Comic Sans MS" pitchFamily="66" charset="0"/>
              </a:rPr>
              <a:t> vita </a:t>
            </a:r>
            <a:r>
              <a:rPr lang="en-GB" sz="2400" b="1" dirty="0" err="1">
                <a:latin typeface="Comic Sans MS" pitchFamily="66" charset="0"/>
              </a:rPr>
              <a:t>dopo</a:t>
            </a:r>
            <a:r>
              <a:rPr lang="en-GB" sz="2400" b="1" dirty="0">
                <a:latin typeface="Comic Sans MS" pitchFamily="66" charset="0"/>
              </a:rPr>
              <a:t> la </a:t>
            </a:r>
            <a:r>
              <a:rPr lang="en-GB" sz="2400" b="1" dirty="0" err="1">
                <a:latin typeface="Comic Sans MS" pitchFamily="66" charset="0"/>
              </a:rPr>
              <a:t>morte</a:t>
            </a:r>
            <a:r>
              <a:rPr lang="en-GB" b="1" dirty="0"/>
              <a:t>.</a:t>
            </a:r>
            <a:endParaRPr lang="en-GB" b="1" dirty="0"/>
          </a:p>
        </p:txBody>
      </p:sp>
    </p:spTree>
    <p:extLst>
      <p:ext uri="{BB962C8B-B14F-4D97-AF65-F5344CB8AC3E}">
        <p14:creationId xmlns:p14="http://schemas.microsoft.com/office/powerpoint/2010/main" val="1647983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617196"/>
          </a:xfrm>
          <a:prstGeom prst="rect">
            <a:avLst/>
          </a:prstGeom>
        </p:spPr>
        <p:txBody>
          <a:bodyPr wrap="square">
            <a:spAutoFit/>
          </a:bodyPr>
          <a:lstStyle/>
          <a:p>
            <a:r>
              <a:rPr lang="it-IT" sz="2000" b="1" u="sng" dirty="0" smtClean="0">
                <a:latin typeface="Comic Sans MS" pitchFamily="66" charset="0"/>
              </a:rPr>
              <a:t>I DUE LIVELLI SUCCESSIVI DELLA ALIENAZIONE UMANA</a:t>
            </a:r>
          </a:p>
          <a:p>
            <a:endParaRPr lang="it-IT" sz="2000" b="1" dirty="0">
              <a:latin typeface="Comic Sans MS" pitchFamily="66" charset="0"/>
            </a:endParaRPr>
          </a:p>
          <a:p>
            <a:pPr marL="457200" indent="-457200">
              <a:buAutoNum type="alphaUcParenR"/>
            </a:pPr>
            <a:r>
              <a:rPr lang="it-IT" sz="2400" b="1" u="sng" dirty="0" smtClean="0">
                <a:latin typeface="Comic Sans MS" pitchFamily="66" charset="0"/>
              </a:rPr>
              <a:t>La utopia prometeica </a:t>
            </a:r>
            <a:r>
              <a:rPr lang="it-IT" sz="2400" b="1" dirty="0" smtClean="0">
                <a:latin typeface="Comic Sans MS" pitchFamily="66" charset="0"/>
              </a:rPr>
              <a:t> La capacità di modificare il Pianeta secondo progetto ci ha fatto credere che la Terra sia una gigantesca macchina da progettare e utilizzare. Nasce la utopia della crescita infinita della materia «umanizzata» . Questo provoca il cambiamento climatico e con esso una perdita della </a:t>
            </a:r>
            <a:r>
              <a:rPr lang="it-IT" sz="2400" b="1" dirty="0" err="1" smtClean="0">
                <a:latin typeface="Comic Sans MS" pitchFamily="66" charset="0"/>
              </a:rPr>
              <a:t>bio</a:t>
            </a:r>
            <a:r>
              <a:rPr lang="it-IT" sz="2400" b="1" dirty="0" smtClean="0">
                <a:latin typeface="Comic Sans MS" pitchFamily="66" charset="0"/>
              </a:rPr>
              <a:t>-diversità dalle cento alle mille volte più rapida di quanto avvenuto nelle altre estinzioni. La stessa crescita si ferma con l’era del cosiddetto «</a:t>
            </a:r>
            <a:r>
              <a:rPr lang="it-IT" sz="2400" b="1" dirty="0" err="1" smtClean="0">
                <a:latin typeface="Comic Sans MS" pitchFamily="66" charset="0"/>
              </a:rPr>
              <a:t>Antropocene</a:t>
            </a:r>
            <a:r>
              <a:rPr lang="it-IT" sz="2400" b="1" dirty="0" smtClean="0">
                <a:latin typeface="Comic Sans MS" pitchFamily="66" charset="0"/>
              </a:rPr>
              <a:t>» ( </a:t>
            </a:r>
            <a:r>
              <a:rPr lang="it-IT" sz="2400" b="1" dirty="0" err="1" smtClean="0">
                <a:latin typeface="Comic Sans MS" pitchFamily="66" charset="0"/>
              </a:rPr>
              <a:t>Crutzen</a:t>
            </a:r>
            <a:r>
              <a:rPr lang="it-IT" sz="2400" b="1" dirty="0" smtClean="0">
                <a:latin typeface="Comic Sans MS" pitchFamily="66" charset="0"/>
              </a:rPr>
              <a:t>).  </a:t>
            </a:r>
          </a:p>
          <a:p>
            <a:pPr marL="457200" indent="-457200">
              <a:buAutoNum type="alphaUcParenR"/>
            </a:pPr>
            <a:r>
              <a:rPr lang="it-IT" sz="2400" b="1" u="sng" dirty="0" smtClean="0">
                <a:latin typeface="Comic Sans MS" pitchFamily="66" charset="0"/>
              </a:rPr>
              <a:t>Il </a:t>
            </a:r>
            <a:r>
              <a:rPr lang="it-IT" sz="2400" b="1" u="sng" dirty="0" err="1" smtClean="0">
                <a:latin typeface="Comic Sans MS" pitchFamily="66" charset="0"/>
              </a:rPr>
              <a:t>virtualcene</a:t>
            </a:r>
            <a:r>
              <a:rPr lang="it-IT" sz="2400" b="1" dirty="0" smtClean="0">
                <a:latin typeface="Comic Sans MS" pitchFamily="66" charset="0"/>
              </a:rPr>
              <a:t>  Non potendo continuare con la «</a:t>
            </a:r>
            <a:r>
              <a:rPr lang="it-IT" sz="2400" b="1" dirty="0" err="1" smtClean="0">
                <a:latin typeface="Comic Sans MS" pitchFamily="66" charset="0"/>
              </a:rPr>
              <a:t>macchinizzazione</a:t>
            </a:r>
            <a:r>
              <a:rPr lang="it-IT" sz="2400" b="1" dirty="0" smtClean="0">
                <a:latin typeface="Comic Sans MS" pitchFamily="66" charset="0"/>
              </a:rPr>
              <a:t>» all’infinito abbiamo chiamato crescita cala lo scambio di merci e aumenta la moneta online e il rapporto fra i due </a:t>
            </a:r>
            <a:r>
              <a:rPr lang="it-IT" sz="2400" b="1" dirty="0">
                <a:latin typeface="Comic Sans MS" pitchFamily="66" charset="0"/>
              </a:rPr>
              <a:t>è</a:t>
            </a:r>
            <a:r>
              <a:rPr lang="it-IT" sz="2400" b="1" dirty="0" smtClean="0">
                <a:latin typeface="Comic Sans MS" pitchFamily="66" charset="0"/>
              </a:rPr>
              <a:t> di 1:12. Il mercato dell’equilibrio di domanda e offerta scompare e non si compete più per la utilità delle merci ma con la pubblicità anch’essa produttrice di moneta  </a:t>
            </a:r>
            <a:endParaRPr lang="it-IT" sz="2400" b="1" dirty="0">
              <a:latin typeface="Comic Sans MS" pitchFamily="66" charset="0"/>
            </a:endParaRPr>
          </a:p>
        </p:txBody>
      </p:sp>
    </p:spTree>
    <p:extLst>
      <p:ext uri="{BB962C8B-B14F-4D97-AF65-F5344CB8AC3E}">
        <p14:creationId xmlns:p14="http://schemas.microsoft.com/office/powerpoint/2010/main" val="662122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vieofFlagellarAss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781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483768" y="192129"/>
            <a:ext cx="3410485" cy="461665"/>
          </a:xfrm>
          <a:prstGeom prst="rect">
            <a:avLst/>
          </a:prstGeom>
          <a:noFill/>
        </p:spPr>
        <p:txBody>
          <a:bodyPr wrap="none" rtlCol="0">
            <a:spAutoFit/>
          </a:bodyPr>
          <a:lstStyle/>
          <a:p>
            <a:r>
              <a:rPr lang="en-GB" sz="2400" b="1" dirty="0" smtClean="0"/>
              <a:t>BATTERIO CON FLAGELLO</a:t>
            </a:r>
            <a:endParaRPr lang="en-GB" sz="2400" b="1" dirty="0"/>
          </a:p>
        </p:txBody>
      </p:sp>
    </p:spTree>
    <p:extLst>
      <p:ext uri="{BB962C8B-B14F-4D97-AF65-F5344CB8AC3E}">
        <p14:creationId xmlns:p14="http://schemas.microsoft.com/office/powerpoint/2010/main" val="4274812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345" y="3284984"/>
            <a:ext cx="9084595" cy="3024336"/>
          </a:xfrm>
          <a:prstGeom prst="rect">
            <a:avLst/>
          </a:prstGeom>
          <a:noFill/>
        </p:spPr>
      </p:pic>
      <p:sp>
        <p:nvSpPr>
          <p:cNvPr id="3" name="CasellaDiTesto 2"/>
          <p:cNvSpPr txBox="1"/>
          <p:nvPr/>
        </p:nvSpPr>
        <p:spPr>
          <a:xfrm>
            <a:off x="12344" y="11825"/>
            <a:ext cx="9084595" cy="3108543"/>
          </a:xfrm>
          <a:prstGeom prst="rect">
            <a:avLst/>
          </a:prstGeom>
          <a:noFill/>
        </p:spPr>
        <p:txBody>
          <a:bodyPr wrap="square" rtlCol="0">
            <a:spAutoFit/>
          </a:bodyPr>
          <a:lstStyle/>
          <a:p>
            <a:r>
              <a:rPr lang="it-IT" sz="2800" b="1" dirty="0" smtClean="0">
                <a:latin typeface="Comic Sans MS" pitchFamily="66" charset="0"/>
              </a:rPr>
              <a:t>           Dinamica della chemiotassi</a:t>
            </a:r>
          </a:p>
          <a:p>
            <a:endParaRPr lang="it-IT" sz="2400" dirty="0" smtClean="0">
              <a:latin typeface="Comic Sans MS" pitchFamily="66" charset="0"/>
            </a:endParaRPr>
          </a:p>
          <a:p>
            <a:r>
              <a:rPr lang="it-IT" sz="2400" dirty="0" smtClean="0">
                <a:latin typeface="Comic Sans MS" pitchFamily="66" charset="0"/>
              </a:rPr>
              <a:t>Inizialmente la corsa </a:t>
            </a:r>
            <a:r>
              <a:rPr lang="it-IT" sz="2400" dirty="0" err="1" smtClean="0">
                <a:latin typeface="Comic Sans MS" pitchFamily="66" charset="0"/>
              </a:rPr>
              <a:t>é</a:t>
            </a:r>
            <a:r>
              <a:rPr lang="it-IT" sz="2400" dirty="0" smtClean="0">
                <a:latin typeface="Comic Sans MS" pitchFamily="66" charset="0"/>
              </a:rPr>
              <a:t> random  ma aumentando la concentrazione diventa sempre più direzionale   </a:t>
            </a:r>
            <a:r>
              <a:rPr lang="it-IT" sz="2400" dirty="0" smtClean="0">
                <a:solidFill>
                  <a:srgbClr val="FF0000"/>
                </a:solidFill>
                <a:latin typeface="Comic Sans MS" pitchFamily="66" charset="0"/>
              </a:rPr>
              <a:t>=&gt; </a:t>
            </a:r>
            <a:r>
              <a:rPr lang="it-IT" sz="2400" dirty="0" err="1" smtClean="0">
                <a:solidFill>
                  <a:srgbClr val="FF0000"/>
                </a:solidFill>
                <a:latin typeface="Comic Sans MS" pitchFamily="66" charset="0"/>
              </a:rPr>
              <a:t>Biased</a:t>
            </a:r>
            <a:r>
              <a:rPr lang="it-IT" sz="2400" dirty="0" smtClean="0">
                <a:solidFill>
                  <a:srgbClr val="FF0000"/>
                </a:solidFill>
                <a:latin typeface="Comic Sans MS" pitchFamily="66" charset="0"/>
              </a:rPr>
              <a:t> Random </a:t>
            </a:r>
            <a:r>
              <a:rPr lang="it-IT" sz="2400" dirty="0" err="1" smtClean="0">
                <a:solidFill>
                  <a:srgbClr val="FF0000"/>
                </a:solidFill>
                <a:latin typeface="Comic Sans MS" pitchFamily="66" charset="0"/>
              </a:rPr>
              <a:t>Walk</a:t>
            </a:r>
            <a:endParaRPr lang="it-IT" sz="2400" dirty="0" smtClean="0">
              <a:solidFill>
                <a:srgbClr val="FF0000"/>
              </a:solidFill>
              <a:latin typeface="Comic Sans MS" pitchFamily="66" charset="0"/>
            </a:endParaRPr>
          </a:p>
          <a:p>
            <a:r>
              <a:rPr lang="it-IT" sz="2400" dirty="0" smtClean="0">
                <a:latin typeface="Comic Sans MS" pitchFamily="66" charset="0"/>
              </a:rPr>
              <a:t>La percezione dell‘</a:t>
            </a:r>
            <a:r>
              <a:rPr lang="it-IT" sz="2400" dirty="0" err="1" smtClean="0">
                <a:latin typeface="Comic Sans MS" pitchFamily="66" charset="0"/>
              </a:rPr>
              <a:t>attrattante</a:t>
            </a:r>
            <a:r>
              <a:rPr lang="it-IT" sz="2400" dirty="0" smtClean="0">
                <a:latin typeface="Comic Sans MS" pitchFamily="66" charset="0"/>
              </a:rPr>
              <a:t> si basa su 1000 recettori che possono accorgersi di un aumento di concentrazione minore dell‘1%</a:t>
            </a:r>
            <a:endParaRPr lang="it-IT" sz="2400" dirty="0">
              <a:latin typeface="Comic Sans MS" pitchFamily="66" charset="0"/>
            </a:endParaRPr>
          </a:p>
        </p:txBody>
      </p:sp>
    </p:spTree>
    <p:extLst>
      <p:ext uri="{BB962C8B-B14F-4D97-AF65-F5344CB8AC3E}">
        <p14:creationId xmlns:p14="http://schemas.microsoft.com/office/powerpoint/2010/main" val="18020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ioche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8680"/>
            <a:ext cx="29305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491880" y="1916832"/>
            <a:ext cx="5472608" cy="2308324"/>
          </a:xfrm>
          <a:prstGeom prst="rect">
            <a:avLst/>
          </a:prstGeom>
          <a:noFill/>
        </p:spPr>
        <p:txBody>
          <a:bodyPr wrap="square" rtlCol="0">
            <a:spAutoFit/>
          </a:bodyPr>
          <a:lstStyle/>
          <a:p>
            <a:r>
              <a:rPr lang="de-DE" sz="2400" b="1" dirty="0">
                <a:latin typeface="Comic Sans MS" pitchFamily="66" charset="0"/>
              </a:rPr>
              <a:t>Le </a:t>
            </a:r>
            <a:r>
              <a:rPr lang="de-DE" sz="2400" b="1" dirty="0" err="1">
                <a:latin typeface="Comic Sans MS" pitchFamily="66" charset="0"/>
              </a:rPr>
              <a:t>proteine</a:t>
            </a:r>
            <a:r>
              <a:rPr lang="de-DE" sz="2400" b="1" dirty="0">
                <a:latin typeface="Comic Sans MS" pitchFamily="66" charset="0"/>
              </a:rPr>
              <a:t> </a:t>
            </a:r>
            <a:r>
              <a:rPr lang="de-DE" sz="2400" b="1" dirty="0" err="1">
                <a:latin typeface="Comic Sans MS" pitchFamily="66" charset="0"/>
              </a:rPr>
              <a:t>codificate</a:t>
            </a:r>
            <a:r>
              <a:rPr lang="de-DE" sz="2400" b="1" dirty="0">
                <a:latin typeface="Comic Sans MS" pitchFamily="66" charset="0"/>
              </a:rPr>
              <a:t> </a:t>
            </a:r>
            <a:r>
              <a:rPr lang="de-DE" sz="2400" b="1" dirty="0" err="1">
                <a:latin typeface="Comic Sans MS" pitchFamily="66" charset="0"/>
              </a:rPr>
              <a:t>dai</a:t>
            </a:r>
            <a:r>
              <a:rPr lang="de-DE" sz="2400" b="1" dirty="0">
                <a:latin typeface="Comic Sans MS" pitchFamily="66" charset="0"/>
              </a:rPr>
              <a:t> </a:t>
            </a:r>
            <a:r>
              <a:rPr lang="de-DE" sz="2400" b="1" dirty="0" err="1">
                <a:latin typeface="Comic Sans MS" pitchFamily="66" charset="0"/>
              </a:rPr>
              <a:t>geni</a:t>
            </a:r>
            <a:r>
              <a:rPr lang="de-DE" sz="2400" b="1" dirty="0">
                <a:latin typeface="Comic Sans MS" pitchFamily="66" charset="0"/>
              </a:rPr>
              <a:t> </a:t>
            </a:r>
            <a:r>
              <a:rPr lang="de-DE" sz="2400" b="1" i="1" dirty="0" err="1">
                <a:latin typeface="Comic Sans MS" pitchFamily="66" charset="0"/>
              </a:rPr>
              <a:t>CheA</a:t>
            </a:r>
            <a:r>
              <a:rPr lang="de-DE" sz="2400" b="1" i="1" dirty="0">
                <a:latin typeface="Comic Sans MS" pitchFamily="66" charset="0"/>
              </a:rPr>
              <a:t>, </a:t>
            </a:r>
            <a:r>
              <a:rPr lang="de-DE" sz="2400" b="1" i="1" dirty="0" err="1">
                <a:latin typeface="Comic Sans MS" pitchFamily="66" charset="0"/>
              </a:rPr>
              <a:t>CheW</a:t>
            </a:r>
            <a:r>
              <a:rPr lang="de-DE" sz="2400" b="1" i="1" dirty="0">
                <a:latin typeface="Comic Sans MS" pitchFamily="66" charset="0"/>
              </a:rPr>
              <a:t>, </a:t>
            </a:r>
            <a:r>
              <a:rPr lang="de-DE" sz="2400" b="1" i="1" dirty="0" err="1">
                <a:latin typeface="Comic Sans MS" pitchFamily="66" charset="0"/>
              </a:rPr>
              <a:t>CheY</a:t>
            </a:r>
            <a:r>
              <a:rPr lang="de-DE" sz="2400" b="1" i="1" dirty="0">
                <a:latin typeface="Comic Sans MS" pitchFamily="66" charset="0"/>
              </a:rPr>
              <a:t> und </a:t>
            </a:r>
            <a:r>
              <a:rPr lang="de-DE" sz="2400" b="1" i="1" dirty="0" err="1">
                <a:latin typeface="Comic Sans MS" pitchFamily="66" charset="0"/>
              </a:rPr>
              <a:t>CheZ</a:t>
            </a:r>
            <a:r>
              <a:rPr lang="de-DE" sz="2400" b="1" dirty="0">
                <a:latin typeface="Comic Sans MS" pitchFamily="66" charset="0"/>
              </a:rPr>
              <a:t> si </a:t>
            </a:r>
            <a:r>
              <a:rPr lang="de-DE" sz="2400" b="1" dirty="0" err="1">
                <a:latin typeface="Comic Sans MS" pitchFamily="66" charset="0"/>
              </a:rPr>
              <a:t>legano</a:t>
            </a:r>
            <a:r>
              <a:rPr lang="de-DE" sz="2400" b="1" dirty="0">
                <a:latin typeface="Comic Sans MS" pitchFamily="66" charset="0"/>
              </a:rPr>
              <a:t> ai </a:t>
            </a:r>
            <a:r>
              <a:rPr lang="de-DE" sz="2400" b="1" dirty="0" err="1">
                <a:latin typeface="Comic Sans MS" pitchFamily="66" charset="0"/>
              </a:rPr>
              <a:t>recettori</a:t>
            </a:r>
            <a:r>
              <a:rPr lang="de-DE" sz="2400" b="1" dirty="0">
                <a:latin typeface="Comic Sans MS" pitchFamily="66" charset="0"/>
              </a:rPr>
              <a:t> </a:t>
            </a:r>
            <a:r>
              <a:rPr lang="de-DE" sz="2400" b="1" dirty="0" err="1">
                <a:latin typeface="Comic Sans MS" pitchFamily="66" charset="0"/>
              </a:rPr>
              <a:t>chemiotattici</a:t>
            </a:r>
            <a:r>
              <a:rPr lang="de-DE" sz="2400" b="1" dirty="0">
                <a:latin typeface="Comic Sans MS" pitchFamily="66" charset="0"/>
              </a:rPr>
              <a:t> del </a:t>
            </a:r>
            <a:r>
              <a:rPr lang="de-DE" sz="2400" b="1" dirty="0" err="1" smtClean="0">
                <a:latin typeface="Comic Sans MS" pitchFamily="66" charset="0"/>
              </a:rPr>
              <a:t>motore</a:t>
            </a:r>
            <a:r>
              <a:rPr lang="de-DE" sz="2400" b="1" dirty="0" smtClean="0">
                <a:latin typeface="Comic Sans MS" pitchFamily="66" charset="0"/>
              </a:rPr>
              <a:t> </a:t>
            </a:r>
            <a:r>
              <a:rPr lang="de-DE" sz="2400" b="1" dirty="0" err="1" smtClean="0">
                <a:latin typeface="Comic Sans MS" pitchFamily="66" charset="0"/>
              </a:rPr>
              <a:t>che</a:t>
            </a:r>
            <a:r>
              <a:rPr lang="de-DE" sz="2400" b="1" dirty="0" smtClean="0">
                <a:latin typeface="Comic Sans MS" pitchFamily="66" charset="0"/>
              </a:rPr>
              <a:t> </a:t>
            </a:r>
            <a:r>
              <a:rPr lang="de-DE" sz="2400" b="1" dirty="0" err="1" smtClean="0">
                <a:latin typeface="Comic Sans MS" pitchFamily="66" charset="0"/>
              </a:rPr>
              <a:t>poi</a:t>
            </a:r>
            <a:r>
              <a:rPr lang="de-DE" sz="2400" b="1" dirty="0" smtClean="0">
                <a:latin typeface="Comic Sans MS" pitchFamily="66" charset="0"/>
              </a:rPr>
              <a:t> </a:t>
            </a:r>
            <a:r>
              <a:rPr lang="de-DE" sz="2400" b="1" dirty="0" err="1" smtClean="0">
                <a:latin typeface="Comic Sans MS" pitchFamily="66" charset="0"/>
              </a:rPr>
              <a:t>trasmettono</a:t>
            </a:r>
            <a:r>
              <a:rPr lang="de-DE" sz="2400" b="1" dirty="0" smtClean="0">
                <a:latin typeface="Comic Sans MS" pitchFamily="66" charset="0"/>
              </a:rPr>
              <a:t> </a:t>
            </a:r>
            <a:r>
              <a:rPr lang="de-DE" sz="2400" b="1" dirty="0" err="1" smtClean="0">
                <a:latin typeface="Comic Sans MS" pitchFamily="66" charset="0"/>
              </a:rPr>
              <a:t>il</a:t>
            </a:r>
            <a:r>
              <a:rPr lang="de-DE" sz="2400" b="1" dirty="0" smtClean="0">
                <a:latin typeface="Comic Sans MS" pitchFamily="66" charset="0"/>
              </a:rPr>
              <a:t> </a:t>
            </a:r>
            <a:r>
              <a:rPr lang="de-DE" sz="2400" b="1" dirty="0" err="1" smtClean="0">
                <a:latin typeface="Comic Sans MS" pitchFamily="66" charset="0"/>
              </a:rPr>
              <a:t>segnale</a:t>
            </a:r>
            <a:r>
              <a:rPr lang="de-DE" sz="2400" b="1" dirty="0" smtClean="0">
                <a:latin typeface="Comic Sans MS" pitchFamily="66" charset="0"/>
              </a:rPr>
              <a:t> ad </a:t>
            </a:r>
            <a:r>
              <a:rPr lang="de-DE" sz="2400" b="1" dirty="0" err="1" smtClean="0">
                <a:latin typeface="Comic Sans MS" pitchFamily="66" charset="0"/>
              </a:rPr>
              <a:t>una</a:t>
            </a:r>
            <a:r>
              <a:rPr lang="de-DE" sz="2400" b="1" dirty="0" smtClean="0">
                <a:latin typeface="Comic Sans MS" pitchFamily="66" charset="0"/>
              </a:rPr>
              <a:t> </a:t>
            </a:r>
            <a:r>
              <a:rPr lang="de-DE" sz="2400" b="1" dirty="0" err="1" smtClean="0">
                <a:latin typeface="Comic Sans MS" pitchFamily="66" charset="0"/>
              </a:rPr>
              <a:t>catena</a:t>
            </a:r>
            <a:r>
              <a:rPr lang="de-DE" sz="2400" b="1" dirty="0" smtClean="0">
                <a:latin typeface="Comic Sans MS" pitchFamily="66" charset="0"/>
              </a:rPr>
              <a:t> </a:t>
            </a:r>
            <a:r>
              <a:rPr lang="de-DE" sz="2400" b="1" dirty="0" err="1" smtClean="0">
                <a:latin typeface="Comic Sans MS" pitchFamily="66" charset="0"/>
              </a:rPr>
              <a:t>che</a:t>
            </a:r>
            <a:r>
              <a:rPr lang="de-DE" sz="2400" b="1" dirty="0" smtClean="0">
                <a:latin typeface="Comic Sans MS" pitchFamily="66" charset="0"/>
              </a:rPr>
              <a:t> </a:t>
            </a:r>
            <a:r>
              <a:rPr lang="de-DE" sz="2400" b="1" dirty="0" err="1" smtClean="0">
                <a:latin typeface="Comic Sans MS" pitchFamily="66" charset="0"/>
              </a:rPr>
              <a:t>termina</a:t>
            </a:r>
            <a:r>
              <a:rPr lang="de-DE" sz="2400" b="1" dirty="0" smtClean="0">
                <a:latin typeface="Comic Sans MS" pitchFamily="66" charset="0"/>
              </a:rPr>
              <a:t> sul </a:t>
            </a:r>
            <a:r>
              <a:rPr lang="de-DE" sz="2400" b="1" dirty="0" err="1" smtClean="0">
                <a:latin typeface="Comic Sans MS" pitchFamily="66" charset="0"/>
              </a:rPr>
              <a:t>flagello</a:t>
            </a:r>
            <a:endParaRPr lang="en-GB" sz="2400" b="1" dirty="0">
              <a:latin typeface="Comic Sans MS" pitchFamily="66" charset="0"/>
            </a:endParaRPr>
          </a:p>
        </p:txBody>
      </p:sp>
    </p:spTree>
    <p:extLst>
      <p:ext uri="{BB962C8B-B14F-4D97-AF65-F5344CB8AC3E}">
        <p14:creationId xmlns:p14="http://schemas.microsoft.com/office/powerpoint/2010/main" val="1394379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502"/>
            <a:ext cx="9144000" cy="3120854"/>
          </a:xfrm>
          <a:prstGeom prst="rect">
            <a:avLst/>
          </a:prstGeom>
          <a:noFill/>
        </p:spPr>
        <p:txBody>
          <a:bodyPr wrap="square" rtlCol="0">
            <a:spAutoFit/>
          </a:bodyPr>
          <a:lstStyle/>
          <a:p>
            <a:pPr>
              <a:lnSpc>
                <a:spcPct val="90000"/>
              </a:lnSpc>
            </a:pPr>
            <a:r>
              <a:rPr lang="it-IT" sz="2400" b="1" u="sng" dirty="0" err="1"/>
              <a:t>Caenorhabditis</a:t>
            </a:r>
            <a:r>
              <a:rPr lang="it-IT" sz="2400" b="1" u="sng" dirty="0"/>
              <a:t> </a:t>
            </a:r>
            <a:r>
              <a:rPr lang="it-IT" sz="2400" b="1" u="sng" dirty="0" err="1"/>
              <a:t>elegans</a:t>
            </a:r>
            <a:r>
              <a:rPr lang="it-IT" sz="2400" dirty="0"/>
              <a:t>: </a:t>
            </a:r>
            <a:r>
              <a:rPr lang="it-IT" sz="2400" b="1" dirty="0"/>
              <a:t>un verme , lungo 1 mm , con un ciclo vitale di tre settimane </a:t>
            </a:r>
            <a:r>
              <a:rPr lang="it-IT" sz="2400" b="1" dirty="0" smtClean="0"/>
              <a:t> Si </a:t>
            </a:r>
            <a:r>
              <a:rPr lang="it-IT" sz="2400" b="1" dirty="0"/>
              <a:t>nutre di </a:t>
            </a:r>
            <a:r>
              <a:rPr lang="it-IT" sz="2400" b="1" dirty="0" smtClean="0"/>
              <a:t>batteri ed </a:t>
            </a:r>
            <a:r>
              <a:rPr lang="it-IT" sz="2400" b="1" dirty="0" err="1" smtClean="0"/>
              <a:t>é</a:t>
            </a:r>
            <a:r>
              <a:rPr lang="it-IT" sz="2400" b="1" dirty="0" smtClean="0"/>
              <a:t> </a:t>
            </a:r>
            <a:r>
              <a:rPr lang="it-IT" sz="2400" b="1" dirty="0"/>
              <a:t>costituito sempre di 959 cellule 302 delle quali sono neuroni</a:t>
            </a:r>
          </a:p>
          <a:p>
            <a:pPr>
              <a:lnSpc>
                <a:spcPct val="90000"/>
              </a:lnSpc>
            </a:pPr>
            <a:r>
              <a:rPr lang="it-IT" sz="2400" b="1" dirty="0"/>
              <a:t>Ha un sistema nervoso primitivo chiamato “ anello nervoso” </a:t>
            </a:r>
          </a:p>
          <a:p>
            <a:pPr>
              <a:lnSpc>
                <a:spcPct val="90000"/>
              </a:lnSpc>
            </a:pPr>
            <a:r>
              <a:rPr lang="it-IT" sz="2400" b="1" dirty="0"/>
              <a:t>Ha un corpo trasparente che permette di osservare lo sviluppo di ognuna delle sue </a:t>
            </a:r>
            <a:r>
              <a:rPr lang="it-IT" sz="2400" b="1" dirty="0" smtClean="0"/>
              <a:t>cellule</a:t>
            </a:r>
          </a:p>
          <a:p>
            <a:pPr>
              <a:lnSpc>
                <a:spcPct val="90000"/>
              </a:lnSpc>
            </a:pPr>
            <a:r>
              <a:rPr lang="it-IT" sz="2400" b="1" u="sng" dirty="0"/>
              <a:t>I mutanti di “comportamento” noti hanno a che fare con il movimento , il modo di procurarsi del cibo ma anche l’apprendimento</a:t>
            </a:r>
          </a:p>
          <a:p>
            <a:endParaRPr lang="en-GB" sz="2400" b="1" dirty="0">
              <a:latin typeface="Comic Sans MS" pitchFamily="66" charset="0"/>
            </a:endParaRPr>
          </a:p>
        </p:txBody>
      </p:sp>
      <p:pic>
        <p:nvPicPr>
          <p:cNvPr id="3" name="Picture 2" descr="1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3123356"/>
            <a:ext cx="6408712" cy="37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6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3"/>
          <p:cNvPicPr>
            <a:picLocks noChangeAspect="1" noChangeArrowheads="1"/>
          </p:cNvPicPr>
          <p:nvPr/>
        </p:nvPicPr>
        <p:blipFill>
          <a:blip r:embed="rId2">
            <a:extLst>
              <a:ext uri="{28A0092B-C50C-407E-A947-70E740481C1C}">
                <a14:useLocalDpi xmlns:a14="http://schemas.microsoft.com/office/drawing/2010/main" val="0"/>
              </a:ext>
            </a:extLst>
          </a:blip>
          <a:srcRect b="18152"/>
          <a:stretch>
            <a:fillRect/>
          </a:stretch>
        </p:blipFill>
        <p:spPr bwMode="auto">
          <a:xfrm>
            <a:off x="-26252" y="618890"/>
            <a:ext cx="9144000" cy="44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CasellaDiTesto 62"/>
          <p:cNvSpPr txBox="1"/>
          <p:nvPr/>
        </p:nvSpPr>
        <p:spPr>
          <a:xfrm>
            <a:off x="1835696" y="4149080"/>
            <a:ext cx="1123128" cy="461665"/>
          </a:xfrm>
          <a:prstGeom prst="rect">
            <a:avLst/>
          </a:prstGeom>
          <a:noFill/>
        </p:spPr>
        <p:txBody>
          <a:bodyPr wrap="none" rtlCol="0">
            <a:spAutoFit/>
          </a:bodyPr>
          <a:lstStyle/>
          <a:p>
            <a:r>
              <a:rPr lang="en-GB" sz="2400" b="1" dirty="0" err="1" smtClean="0"/>
              <a:t>mutato</a:t>
            </a:r>
            <a:endParaRPr lang="en-GB" sz="2400" b="1" dirty="0"/>
          </a:p>
        </p:txBody>
      </p:sp>
      <p:sp>
        <p:nvSpPr>
          <p:cNvPr id="64" name="CasellaDiTesto 63"/>
          <p:cNvSpPr txBox="1"/>
          <p:nvPr/>
        </p:nvSpPr>
        <p:spPr>
          <a:xfrm>
            <a:off x="0" y="5445224"/>
            <a:ext cx="9144000" cy="1200329"/>
          </a:xfrm>
          <a:prstGeom prst="rect">
            <a:avLst/>
          </a:prstGeom>
          <a:noFill/>
        </p:spPr>
        <p:txBody>
          <a:bodyPr wrap="square" rtlCol="0">
            <a:spAutoFit/>
          </a:bodyPr>
          <a:lstStyle/>
          <a:p>
            <a:r>
              <a:rPr lang="en-GB" sz="2400" b="1" dirty="0" err="1" smtClean="0">
                <a:latin typeface="Comic Sans MS" pitchFamily="66" charset="0"/>
              </a:rPr>
              <a:t>Nel</a:t>
            </a:r>
            <a:r>
              <a:rPr lang="en-GB" sz="2400" b="1" dirty="0" smtClean="0">
                <a:latin typeface="Comic Sans MS" pitchFamily="66" charset="0"/>
              </a:rPr>
              <a:t> </a:t>
            </a:r>
            <a:r>
              <a:rPr lang="en-GB" sz="2400" b="1" dirty="0" err="1" smtClean="0">
                <a:latin typeface="Comic Sans MS" pitchFamily="66" charset="0"/>
              </a:rPr>
              <a:t>ceppo</a:t>
            </a:r>
            <a:r>
              <a:rPr lang="en-GB" sz="2400" b="1" dirty="0" smtClean="0">
                <a:latin typeface="Comic Sans MS" pitchFamily="66" charset="0"/>
              </a:rPr>
              <a:t> </a:t>
            </a:r>
            <a:r>
              <a:rPr lang="en-GB" sz="2400" b="1" dirty="0" err="1" smtClean="0">
                <a:latin typeface="Comic Sans MS" pitchFamily="66" charset="0"/>
              </a:rPr>
              <a:t>selvatico</a:t>
            </a:r>
            <a:r>
              <a:rPr lang="en-GB" sz="2400" b="1" dirty="0" smtClean="0">
                <a:latin typeface="Comic Sans MS" pitchFamily="66" charset="0"/>
              </a:rPr>
              <a:t> (in alto) </a:t>
            </a:r>
            <a:r>
              <a:rPr lang="en-GB" sz="2400" b="1" dirty="0" err="1" smtClean="0">
                <a:latin typeface="Comic Sans MS" pitchFamily="66" charset="0"/>
              </a:rPr>
              <a:t>il</a:t>
            </a:r>
            <a:r>
              <a:rPr lang="en-GB" sz="2400" b="1" dirty="0" smtClean="0">
                <a:latin typeface="Comic Sans MS" pitchFamily="66" charset="0"/>
              </a:rPr>
              <a:t> gene per </a:t>
            </a:r>
            <a:r>
              <a:rPr lang="en-GB" sz="2400" b="1" dirty="0" err="1" smtClean="0">
                <a:latin typeface="Comic Sans MS" pitchFamily="66" charset="0"/>
              </a:rPr>
              <a:t>il</a:t>
            </a:r>
            <a:r>
              <a:rPr lang="en-GB" sz="2400" b="1" dirty="0" smtClean="0">
                <a:latin typeface="Comic Sans MS" pitchFamily="66" charset="0"/>
              </a:rPr>
              <a:t> </a:t>
            </a:r>
            <a:r>
              <a:rPr lang="en-GB" sz="2400" b="1" dirty="0" err="1" smtClean="0">
                <a:latin typeface="Comic Sans MS" pitchFamily="66" charset="0"/>
              </a:rPr>
              <a:t>recettore</a:t>
            </a:r>
            <a:r>
              <a:rPr lang="en-GB" sz="2400" b="1" dirty="0" smtClean="0">
                <a:latin typeface="Comic Sans MS" pitchFamily="66" charset="0"/>
              </a:rPr>
              <a:t> </a:t>
            </a:r>
            <a:r>
              <a:rPr lang="en-GB" sz="2400" b="1" dirty="0" err="1" smtClean="0">
                <a:latin typeface="Comic Sans MS" pitchFamily="66" charset="0"/>
              </a:rPr>
              <a:t>funziona</a:t>
            </a:r>
            <a:r>
              <a:rPr lang="en-GB" sz="2400" b="1" dirty="0" smtClean="0">
                <a:latin typeface="Comic Sans MS" pitchFamily="66" charset="0"/>
              </a:rPr>
              <a:t> e </a:t>
            </a:r>
            <a:r>
              <a:rPr lang="en-GB" sz="2400" b="1" dirty="0" err="1" smtClean="0">
                <a:latin typeface="Comic Sans MS" pitchFamily="66" charset="0"/>
              </a:rPr>
              <a:t>attiva</a:t>
            </a:r>
            <a:r>
              <a:rPr lang="en-GB" sz="2400" b="1" dirty="0" smtClean="0">
                <a:latin typeface="Comic Sans MS" pitchFamily="66" charset="0"/>
              </a:rPr>
              <a:t> </a:t>
            </a:r>
            <a:r>
              <a:rPr lang="en-GB" sz="2400" b="1" dirty="0" err="1" smtClean="0">
                <a:latin typeface="Comic Sans MS" pitchFamily="66" charset="0"/>
              </a:rPr>
              <a:t>il</a:t>
            </a:r>
            <a:r>
              <a:rPr lang="en-GB" sz="2400" b="1" dirty="0" smtClean="0">
                <a:latin typeface="Comic Sans MS" pitchFamily="66" charset="0"/>
              </a:rPr>
              <a:t> neurone per </a:t>
            </a:r>
            <a:r>
              <a:rPr lang="en-GB" sz="2400" b="1" dirty="0" err="1" smtClean="0">
                <a:latin typeface="Comic Sans MS" pitchFamily="66" charset="0"/>
              </a:rPr>
              <a:t>il</a:t>
            </a:r>
            <a:r>
              <a:rPr lang="en-GB" sz="2400" b="1" dirty="0" smtClean="0">
                <a:latin typeface="Comic Sans MS" pitchFamily="66" charset="0"/>
              </a:rPr>
              <a:t> </a:t>
            </a:r>
            <a:r>
              <a:rPr lang="en-GB" sz="2400" b="1" dirty="0" err="1" smtClean="0">
                <a:latin typeface="Comic Sans MS" pitchFamily="66" charset="0"/>
              </a:rPr>
              <a:t>movimento</a:t>
            </a:r>
            <a:r>
              <a:rPr lang="en-GB" sz="2400" b="1" dirty="0" smtClean="0">
                <a:latin typeface="Comic Sans MS" pitchFamily="66" charset="0"/>
              </a:rPr>
              <a:t> verso </a:t>
            </a:r>
            <a:r>
              <a:rPr lang="en-GB" sz="2400" b="1" dirty="0" err="1" smtClean="0">
                <a:latin typeface="Comic Sans MS" pitchFamily="66" charset="0"/>
              </a:rPr>
              <a:t>l’attrattante</a:t>
            </a:r>
            <a:r>
              <a:rPr lang="en-GB" sz="2400" b="1" dirty="0" smtClean="0">
                <a:latin typeface="Comic Sans MS" pitchFamily="66" charset="0"/>
              </a:rPr>
              <a:t>, </a:t>
            </a:r>
            <a:r>
              <a:rPr lang="en-GB" sz="2400" b="1" dirty="0" err="1" smtClean="0">
                <a:latin typeface="Comic Sans MS" pitchFamily="66" charset="0"/>
              </a:rPr>
              <a:t>cosa</a:t>
            </a:r>
            <a:r>
              <a:rPr lang="en-GB" sz="2400" b="1" dirty="0" smtClean="0">
                <a:latin typeface="Comic Sans MS" pitchFamily="66" charset="0"/>
              </a:rPr>
              <a:t> </a:t>
            </a:r>
            <a:r>
              <a:rPr lang="en-GB" sz="2400" b="1" dirty="0" err="1" smtClean="0">
                <a:latin typeface="Comic Sans MS" pitchFamily="66" charset="0"/>
              </a:rPr>
              <a:t>che</a:t>
            </a:r>
            <a:r>
              <a:rPr lang="en-GB" sz="2400" b="1" dirty="0" smtClean="0">
                <a:latin typeface="Comic Sans MS" pitchFamily="66" charset="0"/>
              </a:rPr>
              <a:t> non </a:t>
            </a:r>
            <a:r>
              <a:rPr lang="en-GB" sz="2400" b="1" dirty="0" err="1" smtClean="0">
                <a:latin typeface="Comic Sans MS" pitchFamily="66" charset="0"/>
              </a:rPr>
              <a:t>avviene</a:t>
            </a:r>
            <a:r>
              <a:rPr lang="en-GB" sz="2400" b="1" dirty="0" smtClean="0">
                <a:latin typeface="Comic Sans MS" pitchFamily="66" charset="0"/>
              </a:rPr>
              <a:t> </a:t>
            </a:r>
            <a:r>
              <a:rPr lang="en-GB" sz="2400" b="1" dirty="0" err="1" smtClean="0">
                <a:latin typeface="Comic Sans MS" pitchFamily="66" charset="0"/>
              </a:rPr>
              <a:t>nel</a:t>
            </a:r>
            <a:r>
              <a:rPr lang="en-GB" sz="2400" b="1" dirty="0" smtClean="0">
                <a:latin typeface="Comic Sans MS" pitchFamily="66" charset="0"/>
              </a:rPr>
              <a:t> </a:t>
            </a:r>
            <a:r>
              <a:rPr lang="en-GB" sz="2400" b="1" dirty="0" err="1" smtClean="0">
                <a:latin typeface="Comic Sans MS" pitchFamily="66" charset="0"/>
              </a:rPr>
              <a:t>mutante,in</a:t>
            </a:r>
            <a:r>
              <a:rPr lang="en-GB" sz="2400" b="1" dirty="0" smtClean="0">
                <a:latin typeface="Comic Sans MS" pitchFamily="66" charset="0"/>
              </a:rPr>
              <a:t> basso </a:t>
            </a:r>
            <a:endParaRPr lang="en-GB" sz="2400" b="1" dirty="0">
              <a:latin typeface="Comic Sans MS" pitchFamily="66" charset="0"/>
            </a:endParaRPr>
          </a:p>
        </p:txBody>
      </p:sp>
    </p:spTree>
    <p:extLst>
      <p:ext uri="{BB962C8B-B14F-4D97-AF65-F5344CB8AC3E}">
        <p14:creationId xmlns:p14="http://schemas.microsoft.com/office/powerpoint/2010/main" val="272293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2023</Words>
  <Application>Microsoft Office PowerPoint</Application>
  <PresentationFormat>Presentazione su schermo (4:3)</PresentationFormat>
  <Paragraphs>120</Paragraphs>
  <Slides>41</Slides>
  <Notes>0</Notes>
  <HiddenSlides>0</HiddenSlides>
  <MMClips>2</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dc:creator>
  <cp:lastModifiedBy> </cp:lastModifiedBy>
  <cp:revision>55</cp:revision>
  <dcterms:created xsi:type="dcterms:W3CDTF">2012-10-10T13:58:23Z</dcterms:created>
  <dcterms:modified xsi:type="dcterms:W3CDTF">2012-10-11T20:58:52Z</dcterms:modified>
</cp:coreProperties>
</file>